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comments/comment1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9" r:id="rId5"/>
    <p:sldId id="260" r:id="rId6"/>
    <p:sldId id="267" r:id="rId7"/>
    <p:sldId id="271" r:id="rId8"/>
    <p:sldId id="291" r:id="rId9"/>
    <p:sldId id="272" r:id="rId10"/>
    <p:sldId id="292" r:id="rId11"/>
    <p:sldId id="290" r:id="rId12"/>
    <p:sldId id="270" r:id="rId13"/>
    <p:sldId id="27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om, F. (BLM)" initials="BF(" lastIdx="1" clrIdx="0">
    <p:extLst>
      <p:ext uri="{19B8F6BF-5375-455C-9EA6-DF929625EA0E}">
        <p15:presenceInfo xmlns:p15="http://schemas.microsoft.com/office/powerpoint/2012/main" userId="S::blm@niftarlake.nl::0d5122bf-aca1-485a-894a-3156427753d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5798D0-98D6-2940-9D61-15E80A588AD8}" v="122" dt="2026-01-23T15:04:04.7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2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4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1-28T18:39:35.680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iftarlake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chtergrond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0"/>
          <a:stretch/>
        </p:blipFill>
        <p:spPr>
          <a:xfrm rot="5400000" flipH="1">
            <a:off x="-23883" y="-1228301"/>
            <a:ext cx="9144000" cy="9314602"/>
          </a:xfrm>
          <a:prstGeom prst="rect">
            <a:avLst/>
          </a:prstGeom>
        </p:spPr>
      </p:pic>
      <p:pic>
        <p:nvPicPr>
          <p:cNvPr id="14" name="Afbeelding 13" hidden="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4776"/>
          </a:xfrm>
          <a:prstGeom prst="rect">
            <a:avLst/>
          </a:prstGeom>
        </p:spPr>
      </p:pic>
      <p:pic>
        <p:nvPicPr>
          <p:cNvPr id="8" name="Logo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60" y="2613389"/>
            <a:ext cx="6991068" cy="162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017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chtergrond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8" t="660" r="16997" b="1172"/>
          <a:stretch/>
        </p:blipFill>
        <p:spPr>
          <a:xfrm rot="5400000" flipH="1">
            <a:off x="1142998" y="-1143003"/>
            <a:ext cx="6858001" cy="9144002"/>
          </a:xfrm>
          <a:prstGeom prst="rect">
            <a:avLst/>
          </a:prstGeom>
        </p:spPr>
      </p:pic>
      <p:sp>
        <p:nvSpPr>
          <p:cNvPr id="15" name="Wit vlak"/>
          <p:cNvSpPr/>
          <p:nvPr userDrawn="1"/>
        </p:nvSpPr>
        <p:spPr>
          <a:xfrm>
            <a:off x="221422" y="188998"/>
            <a:ext cx="8701152" cy="64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22363"/>
            <a:ext cx="7772400" cy="1327410"/>
          </a:xfrm>
        </p:spPr>
        <p:txBody>
          <a:bodyPr anchor="b">
            <a:normAutofit/>
          </a:bodyPr>
          <a:lstStyle>
            <a:lvl1pPr algn="ctr">
              <a:defRPr sz="5000" b="1"/>
            </a:lvl1pPr>
          </a:lstStyle>
          <a:p>
            <a:r>
              <a:rPr lang="nl-NL" dirty="0"/>
              <a:t>Titel van de presentatie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83167"/>
            <a:ext cx="6858000" cy="788968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buNone/>
              <a:defRPr sz="3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Ondertitel van de presentatie</a:t>
            </a:r>
            <a:endParaRPr lang="en-US" dirty="0"/>
          </a:p>
        </p:txBody>
      </p:sp>
      <p:pic>
        <p:nvPicPr>
          <p:cNvPr id="11" name="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5764971"/>
            <a:ext cx="2279176" cy="655554"/>
          </a:xfrm>
          <a:prstGeom prst="rect">
            <a:avLst/>
          </a:prstGeom>
        </p:spPr>
      </p:pic>
      <p:sp>
        <p:nvSpPr>
          <p:cNvPr id="18" name="Tijdelijke aanduiding voor tekst 17"/>
          <p:cNvSpPr>
            <a:spLocks noGrp="1"/>
          </p:cNvSpPr>
          <p:nvPr>
            <p:ph type="body" sz="quarter" idx="13" hasCustomPrompt="1"/>
          </p:nvPr>
        </p:nvSpPr>
        <p:spPr>
          <a:xfrm>
            <a:off x="1143000" y="3567878"/>
            <a:ext cx="6858000" cy="49730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2748827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600"/>
            </a:lvl2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657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tekst in 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5"/>
          </p:nvPr>
        </p:nvSpPr>
        <p:spPr>
          <a:xfrm>
            <a:off x="736322" y="1635125"/>
            <a:ext cx="3708000" cy="40020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6"/>
          </p:nvPr>
        </p:nvSpPr>
        <p:spPr>
          <a:xfrm>
            <a:off x="4699021" y="1635125"/>
            <a:ext cx="3708000" cy="40020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56048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foto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4745620" y="1747777"/>
            <a:ext cx="3660380" cy="388982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tekst 3"/>
          <p:cNvSpPr>
            <a:spLocks noGrp="1"/>
          </p:cNvSpPr>
          <p:nvPr>
            <p:ph type="body" sz="quarter" idx="15"/>
          </p:nvPr>
        </p:nvSpPr>
        <p:spPr>
          <a:xfrm>
            <a:off x="736322" y="1635125"/>
            <a:ext cx="3708000" cy="40020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70238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grot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3"/>
          </p:nvPr>
        </p:nvSpPr>
        <p:spPr>
          <a:xfrm>
            <a:off x="738000" y="1749600"/>
            <a:ext cx="7651750" cy="3891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4"/>
          </p:nvPr>
        </p:nvSpPr>
        <p:spPr>
          <a:xfrm>
            <a:off x="1199322" y="5818188"/>
            <a:ext cx="7190428" cy="354012"/>
          </a:xfrm>
        </p:spPr>
        <p:txBody>
          <a:bodyPr>
            <a:noAutofit/>
          </a:bodyPr>
          <a:lstStyle>
            <a:lvl1pPr marL="0" indent="0" algn="r">
              <a:buNone/>
              <a:defRPr sz="1800"/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736048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4"/>
          </p:nvPr>
        </p:nvSpPr>
        <p:spPr>
          <a:xfrm>
            <a:off x="1199322" y="5818188"/>
            <a:ext cx="7190428" cy="354012"/>
          </a:xfrm>
        </p:spPr>
        <p:txBody>
          <a:bodyPr>
            <a:noAutofit/>
          </a:bodyPr>
          <a:lstStyle>
            <a:lvl1pPr marL="0" indent="0" algn="r">
              <a:buNone/>
              <a:defRPr sz="1800"/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455875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2614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chtergrond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6" r="5286"/>
          <a:stretch/>
        </p:blipFill>
        <p:spPr>
          <a:xfrm rot="5400000" flipH="1">
            <a:off x="1169504" y="-1169505"/>
            <a:ext cx="6858000" cy="9197009"/>
          </a:xfrm>
          <a:prstGeom prst="rect">
            <a:avLst/>
          </a:prstGeom>
        </p:spPr>
      </p:pic>
      <p:sp>
        <p:nvSpPr>
          <p:cNvPr id="8" name="Wit vlak"/>
          <p:cNvSpPr/>
          <p:nvPr userDrawn="1"/>
        </p:nvSpPr>
        <p:spPr>
          <a:xfrm>
            <a:off x="221095" y="189000"/>
            <a:ext cx="8701152" cy="64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Logo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9" y="5991367"/>
            <a:ext cx="618769" cy="57128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6321" y="370000"/>
            <a:ext cx="7670700" cy="1142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322" y="1632537"/>
            <a:ext cx="7670699" cy="400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745" y="633239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41798-A1E7-4418-A50B-9BAD63C8ACFA}" type="datetimeFigureOut">
              <a:rPr lang="nl-NL" smtClean="0"/>
              <a:t>13-01-2026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6705" y="63365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87523" y="6346658"/>
            <a:ext cx="12194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397F0-0EC2-457D-AED8-B33569D07A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54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62" r:id="rId3"/>
    <p:sldLayoutId id="2147483677" r:id="rId4"/>
    <p:sldLayoutId id="2147483674" r:id="rId5"/>
    <p:sldLayoutId id="2147483666" r:id="rId6"/>
    <p:sldLayoutId id="2147483675" r:id="rId7"/>
    <p:sldLayoutId id="2147483667" r:id="rId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0"/>
        </a:spcBef>
        <a:buSzPct val="110000"/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460800" indent="-2286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91200" indent="-2286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21600" indent="-2286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2286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niftarlake.nl/decanaat/decanaat-havo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6856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Meer informatie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1" indent="-457200">
              <a:defRPr/>
            </a:pPr>
            <a:r>
              <a:rPr lang="nl-NL" sz="3200" b="1" dirty="0"/>
              <a:t>Profielkeuzenota havo + </a:t>
            </a:r>
            <a:r>
              <a:rPr lang="nl-NL" sz="3200" b="1" dirty="0" err="1"/>
              <a:t>Vakbeschrijvingen</a:t>
            </a:r>
            <a:r>
              <a:rPr lang="nl-NL" sz="3200" b="1" dirty="0"/>
              <a:t> </a:t>
            </a:r>
            <a:br>
              <a:rPr lang="nl-NL" sz="3200" b="1" dirty="0"/>
            </a:br>
            <a:br>
              <a:rPr lang="nl-NL" sz="3200" b="1" dirty="0"/>
            </a:br>
            <a:r>
              <a:rPr lang="nl-NL" sz="3200" b="1" dirty="0">
                <a:hlinkClick r:id="rId2"/>
              </a:rPr>
              <a:t>Link naar schoolsite</a:t>
            </a:r>
            <a:endParaRPr lang="nl-NL" sz="3200" b="1" dirty="0"/>
          </a:p>
        </p:txBody>
      </p:sp>
    </p:spTree>
    <p:extLst>
      <p:ext uri="{BB962C8B-B14F-4D97-AF65-F5344CB8AC3E}">
        <p14:creationId xmlns:p14="http://schemas.microsoft.com/office/powerpoint/2010/main" val="1036021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nl-NL" altLang="nl-NL" sz="5400" dirty="0"/>
            </a:br>
            <a:br>
              <a:rPr lang="nl-NL" altLang="nl-NL" sz="5400" dirty="0"/>
            </a:br>
            <a:br>
              <a:rPr lang="nl-NL" altLang="nl-NL" sz="5400" dirty="0"/>
            </a:br>
            <a:br>
              <a:rPr lang="nl-NL" altLang="nl-NL" sz="5400" dirty="0"/>
            </a:br>
            <a:br>
              <a:rPr lang="nl-NL" altLang="nl-NL" sz="5400" dirty="0"/>
            </a:br>
            <a:r>
              <a:rPr lang="nl-NL" altLang="nl-NL" sz="5400" dirty="0"/>
              <a:t> Welkom!</a:t>
            </a:r>
            <a:br>
              <a:rPr lang="nl-NL" altLang="nl-NL" sz="5400" dirty="0"/>
            </a:br>
            <a:r>
              <a:rPr lang="nl-NL" altLang="nl-NL" sz="5400" dirty="0"/>
              <a:t>Van mavo naar havo</a:t>
            </a:r>
            <a:endParaRPr lang="nl-NL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1142999" y="2783167"/>
            <a:ext cx="7062849" cy="788968"/>
          </a:xfrm>
        </p:spPr>
        <p:txBody>
          <a:bodyPr>
            <a:normAutofit fontScale="77500" lnSpcReduction="20000"/>
          </a:bodyPr>
          <a:lstStyle/>
          <a:p>
            <a:r>
              <a:rPr lang="nl-NL" sz="3600" dirty="0"/>
              <a:t>Kelly </a:t>
            </a:r>
            <a:r>
              <a:rPr lang="nl-NL" sz="3600" dirty="0" err="1"/>
              <a:t>Pouw</a:t>
            </a:r>
            <a:r>
              <a:rPr lang="nl-NL" sz="3600" dirty="0"/>
              <a:t>, decaan mavo</a:t>
            </a:r>
          </a:p>
          <a:p>
            <a:r>
              <a:rPr lang="nl-NL" sz="3600" dirty="0"/>
              <a:t>Saskia Lankhorst, afdelingsleider havo</a:t>
            </a:r>
          </a:p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1143000" y="3567878"/>
            <a:ext cx="6858000" cy="1087249"/>
          </a:xfrm>
        </p:spPr>
        <p:txBody>
          <a:bodyPr>
            <a:normAutofit/>
          </a:bodyPr>
          <a:lstStyle/>
          <a:p>
            <a:r>
              <a:rPr lang="nl-NL" dirty="0"/>
              <a:t>13-01-2026</a:t>
            </a:r>
          </a:p>
          <a:p>
            <a:r>
              <a:rPr lang="nl-NL" dirty="0"/>
              <a:t>19:15 tot 19:45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58170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Vier profielen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>
              <a:defRPr/>
            </a:pPr>
            <a:r>
              <a:rPr lang="nl-NL" altLang="nl-NL" sz="3200" b="1" dirty="0"/>
              <a:t>Cultuur en Maatschappij (CM)</a:t>
            </a:r>
          </a:p>
          <a:p>
            <a:pPr lvl="1">
              <a:defRPr/>
            </a:pPr>
            <a:endParaRPr lang="nl-NL" altLang="nl-NL" sz="3200" b="1" dirty="0"/>
          </a:p>
          <a:p>
            <a:pPr lvl="1">
              <a:defRPr/>
            </a:pPr>
            <a:r>
              <a:rPr lang="nl-NL" altLang="nl-NL" sz="3200" b="1" dirty="0"/>
              <a:t>Economie en Maatschappij (EM)</a:t>
            </a:r>
          </a:p>
          <a:p>
            <a:pPr lvl="1">
              <a:defRPr/>
            </a:pPr>
            <a:endParaRPr lang="nl-NL" altLang="nl-NL" sz="3200" b="1" dirty="0"/>
          </a:p>
          <a:p>
            <a:pPr lvl="1">
              <a:defRPr/>
            </a:pPr>
            <a:r>
              <a:rPr lang="nl-NL" altLang="nl-NL" sz="3200" b="1" dirty="0"/>
              <a:t>Natuur en Gezondheid (NG)</a:t>
            </a:r>
          </a:p>
          <a:p>
            <a:pPr lvl="1">
              <a:defRPr/>
            </a:pPr>
            <a:endParaRPr lang="nl-NL" altLang="nl-NL" sz="3200" b="1" dirty="0"/>
          </a:p>
          <a:p>
            <a:pPr lvl="1">
              <a:defRPr/>
            </a:pPr>
            <a:r>
              <a:rPr lang="nl-NL" altLang="nl-NL" sz="3200" b="1" dirty="0"/>
              <a:t>Natuur en Techniek (NT)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513787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vier profielen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57200" lvl="1" indent="0">
              <a:buNone/>
              <a:defRPr/>
            </a:pPr>
            <a:r>
              <a:rPr lang="nl-NL" altLang="nl-NL" sz="3200" b="1" dirty="0"/>
              <a:t>Algemeen deel (50%)</a:t>
            </a:r>
          </a:p>
          <a:p>
            <a:pPr marL="457200" lvl="1" indent="0">
              <a:buNone/>
              <a:defRPr/>
            </a:pPr>
            <a:endParaRPr lang="nl-NL" altLang="nl-NL" sz="3200" b="1" dirty="0"/>
          </a:p>
          <a:p>
            <a:pPr marL="914400" lvl="1" indent="-457200">
              <a:defRPr/>
            </a:pPr>
            <a:r>
              <a:rPr lang="nl-NL" altLang="nl-NL" sz="3200" b="1" dirty="0"/>
              <a:t>Nederlands</a:t>
            </a:r>
          </a:p>
          <a:p>
            <a:pPr marL="914400" lvl="1" indent="-457200">
              <a:defRPr/>
            </a:pPr>
            <a:r>
              <a:rPr lang="nl-NL" altLang="nl-NL" sz="3200" b="1" dirty="0"/>
              <a:t>Engels</a:t>
            </a:r>
          </a:p>
          <a:p>
            <a:pPr marL="914400" lvl="1" indent="-457200">
              <a:defRPr/>
            </a:pPr>
            <a:r>
              <a:rPr lang="nl-NL" altLang="nl-NL" sz="3200" b="1" dirty="0" err="1"/>
              <a:t>Levo</a:t>
            </a:r>
            <a:r>
              <a:rPr lang="nl-NL" altLang="nl-NL" sz="3200" b="1" dirty="0"/>
              <a:t> (h4)</a:t>
            </a:r>
          </a:p>
          <a:p>
            <a:pPr marL="914400" lvl="1" indent="-457200">
              <a:defRPr/>
            </a:pPr>
            <a:r>
              <a:rPr lang="nl-NL" altLang="nl-NL" sz="3200" b="1" dirty="0"/>
              <a:t>Maatschappijleer (h4)</a:t>
            </a:r>
          </a:p>
          <a:p>
            <a:pPr marL="914400" lvl="1" indent="-457200">
              <a:defRPr/>
            </a:pPr>
            <a:r>
              <a:rPr lang="nl-NL" altLang="nl-NL" sz="3200" b="1" dirty="0"/>
              <a:t>Lichamelijke opvoeding</a:t>
            </a:r>
          </a:p>
          <a:p>
            <a:pPr marL="914400" lvl="1" indent="-457200">
              <a:defRPr/>
            </a:pPr>
            <a:r>
              <a:rPr lang="nl-NL" altLang="nl-NL" sz="3200" b="1" dirty="0"/>
              <a:t>Culturele en kunstzinnige vorming (CKV)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203554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112DF8-90FA-DB01-C8EB-6A9CB7C27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vier profielen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1A93122-EB44-1536-A3C3-100B87904A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C&amp;M </a:t>
            </a:r>
            <a:r>
              <a:rPr lang="nl-NL" dirty="0">
                <a:sym typeface="Wingdings" pitchFamily="2" charset="2"/>
              </a:rPr>
              <a:t> Cultuur en Maatschappij</a:t>
            </a:r>
            <a:endParaRPr lang="nl-NL" dirty="0"/>
          </a:p>
          <a:p>
            <a:r>
              <a:rPr lang="nl-NL" dirty="0"/>
              <a:t>E&amp;M </a:t>
            </a:r>
            <a:r>
              <a:rPr lang="nl-NL" dirty="0">
                <a:sym typeface="Wingdings" pitchFamily="2" charset="2"/>
              </a:rPr>
              <a:t> Economie en Maatschappij</a:t>
            </a:r>
            <a:endParaRPr lang="nl-NL" dirty="0"/>
          </a:p>
          <a:p>
            <a:r>
              <a:rPr lang="nl-NL" dirty="0"/>
              <a:t>N&amp;G </a:t>
            </a:r>
            <a:r>
              <a:rPr lang="nl-NL" dirty="0">
                <a:sym typeface="Wingdings" pitchFamily="2" charset="2"/>
              </a:rPr>
              <a:t> Natuur en Gezondheid</a:t>
            </a:r>
            <a:endParaRPr lang="nl-NL" dirty="0"/>
          </a:p>
          <a:p>
            <a:r>
              <a:rPr lang="nl-NL" dirty="0"/>
              <a:t>N&amp;T </a:t>
            </a:r>
            <a:r>
              <a:rPr lang="nl-NL" dirty="0">
                <a:sym typeface="Wingdings" pitchFamily="2" charset="2"/>
              </a:rPr>
              <a:t> Natuur en Techniek</a:t>
            </a:r>
          </a:p>
          <a:p>
            <a:endParaRPr lang="nl-NL" dirty="0">
              <a:sym typeface="Wingdings" pitchFamily="2" charset="2"/>
            </a:endParaRPr>
          </a:p>
          <a:p>
            <a:r>
              <a:rPr lang="nl-NL" dirty="0">
                <a:sym typeface="Wingdings" pitchFamily="2" charset="2"/>
              </a:rPr>
              <a:t>Inhoudelijke uitleg over de profielen en de nieuwe keuzevakken volgt om 20:00 in de aula</a:t>
            </a:r>
          </a:p>
        </p:txBody>
      </p:sp>
    </p:spTree>
    <p:extLst>
      <p:ext uri="{BB962C8B-B14F-4D97-AF65-F5344CB8AC3E}">
        <p14:creationId xmlns:p14="http://schemas.microsoft.com/office/powerpoint/2010/main" val="3247851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vier profielen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  <a:defRPr/>
            </a:pPr>
            <a:r>
              <a:rPr lang="nl-NL" altLang="nl-NL" sz="3200" b="1" dirty="0"/>
              <a:t>Algemeen deel ook nog:</a:t>
            </a:r>
          </a:p>
          <a:p>
            <a:pPr marL="457200" lvl="1" indent="0">
              <a:buNone/>
              <a:defRPr/>
            </a:pPr>
            <a:endParaRPr lang="nl-NL" altLang="nl-NL" sz="3200" b="1" dirty="0"/>
          </a:p>
          <a:p>
            <a:pPr marL="914400" lvl="1" indent="-457200">
              <a:defRPr/>
            </a:pPr>
            <a:r>
              <a:rPr lang="nl-NL" altLang="nl-NL" sz="3200" b="1" dirty="0"/>
              <a:t>Loopbaanoriëntatie (lob)</a:t>
            </a:r>
          </a:p>
          <a:p>
            <a:pPr marL="914400" lvl="1" indent="-457200">
              <a:defRPr/>
            </a:pPr>
            <a:r>
              <a:rPr lang="nl-NL" altLang="nl-NL" sz="3200" b="1" dirty="0"/>
              <a:t>Werkweek (H4)</a:t>
            </a:r>
          </a:p>
          <a:p>
            <a:pPr marL="914400" lvl="1" indent="-457200">
              <a:defRPr/>
            </a:pPr>
            <a:r>
              <a:rPr lang="nl-NL" altLang="nl-NL" sz="3200" b="1" dirty="0"/>
              <a:t>Profielwerkstuk (PWS – H5)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190775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DEA26B67-ADC3-30ED-095B-15DC4ED1A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Overgang van mavo naar havo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4FDECC9-7C82-B313-EE5D-96C188E88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322" y="1632536"/>
            <a:ext cx="7670699" cy="4513821"/>
          </a:xfrm>
        </p:spPr>
        <p:txBody>
          <a:bodyPr>
            <a:normAutofit lnSpcReduction="10000"/>
          </a:bodyPr>
          <a:lstStyle/>
          <a:p>
            <a:r>
              <a:rPr lang="nl-NL" dirty="0"/>
              <a:t>Aan de ene kant loop je voor </a:t>
            </a:r>
            <a:r>
              <a:rPr lang="nl-NL" dirty="0">
                <a:sym typeface="Wingdings" pitchFamily="2" charset="2"/>
              </a:rPr>
              <a:t> je hebt straks al de ervaring van de eindexamens op zak!</a:t>
            </a:r>
            <a:br>
              <a:rPr lang="nl-NL" dirty="0">
                <a:sym typeface="Wingdings" pitchFamily="2" charset="2"/>
              </a:rPr>
            </a:br>
            <a:endParaRPr lang="nl-NL" dirty="0">
              <a:sym typeface="Wingdings" pitchFamily="2" charset="2"/>
            </a:endParaRPr>
          </a:p>
          <a:p>
            <a:r>
              <a:rPr lang="nl-NL" dirty="0">
                <a:sym typeface="Wingdings" pitchFamily="2" charset="2"/>
              </a:rPr>
              <a:t>Maar let op… onderschat de overstap niet!</a:t>
            </a:r>
          </a:p>
          <a:p>
            <a:pPr lvl="1"/>
            <a:r>
              <a:rPr lang="nl-NL" dirty="0">
                <a:sym typeface="Wingdings" pitchFamily="2" charset="2"/>
              </a:rPr>
              <a:t>Meer vakken en meer huiswerk/zelfstudie.</a:t>
            </a:r>
          </a:p>
          <a:p>
            <a:pPr lvl="1"/>
            <a:r>
              <a:rPr lang="nl-NL" dirty="0">
                <a:sym typeface="Wingdings" pitchFamily="2" charset="2"/>
              </a:rPr>
              <a:t>Meer stof wat tegelijk wordt getoetst.</a:t>
            </a:r>
          </a:p>
          <a:p>
            <a:pPr lvl="1"/>
            <a:r>
              <a:rPr lang="nl-NL" dirty="0">
                <a:sym typeface="Wingdings" pitchFamily="2" charset="2"/>
              </a:rPr>
              <a:t>Andere manier van toetsen (bijna geen meerkeuzevragen meer).</a:t>
            </a:r>
            <a:br>
              <a:rPr lang="nl-NL" dirty="0">
                <a:sym typeface="Wingdings" pitchFamily="2" charset="2"/>
              </a:rPr>
            </a:br>
            <a:endParaRPr lang="nl-NL" dirty="0">
              <a:sym typeface="Wingdings" pitchFamily="2" charset="2"/>
            </a:endParaRPr>
          </a:p>
          <a:p>
            <a:r>
              <a:rPr lang="nl-NL" dirty="0"/>
              <a:t>Wat zien we in de praktijk?</a:t>
            </a:r>
          </a:p>
        </p:txBody>
      </p:sp>
    </p:spTree>
    <p:extLst>
      <p:ext uri="{BB962C8B-B14F-4D97-AF65-F5344CB8AC3E}">
        <p14:creationId xmlns:p14="http://schemas.microsoft.com/office/powerpoint/2010/main" val="258731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309C75-3D26-581F-E886-7B620C00B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Profielkeuze H4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1F0DB13-36F8-CECD-1E40-92409B2367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l-NL" sz="2400" b="1" spc="-15" dirty="0">
                <a:ea typeface="Arial" charset="0"/>
              </a:rPr>
              <a:t>Denk goed na over je keuze, die maak je namelijk nu</a:t>
            </a:r>
            <a:r>
              <a:rPr lang="nl-NL" sz="2400" b="1" spc="-20" dirty="0">
                <a:ea typeface="Arial" charset="0"/>
              </a:rPr>
              <a:t>: wisselen van profiel en/of vak(ken) is in H4 niet meer aan de orde. </a:t>
            </a:r>
          </a:p>
          <a:p>
            <a:r>
              <a:rPr lang="nl-NL" sz="2400" dirty="0">
                <a:sym typeface="Wingdings" pitchFamily="2" charset="2"/>
              </a:rPr>
              <a:t>Sommige keuzevakken heb je al langere tijd niet niet meer gevolgd, dit vraagt mogelijk meer zelfstudie. </a:t>
            </a:r>
          </a:p>
          <a:p>
            <a:r>
              <a:rPr lang="nl-NL" sz="2400" dirty="0"/>
              <a:t>Let op: Niveau verschil tussen mavo 4 en havo 4. </a:t>
            </a:r>
            <a:endParaRPr lang="nl-NL" sz="2400" b="1" spc="-20" dirty="0">
              <a:ea typeface="Arial" charset="0"/>
            </a:endParaRPr>
          </a:p>
          <a:p>
            <a:r>
              <a:rPr lang="nl-NL" sz="2400" b="1" spc="-20" dirty="0">
                <a:ea typeface="Arial" charset="0"/>
                <a:sym typeface="Wingdings" pitchFamily="2" charset="2"/>
              </a:rPr>
              <a:t> </a:t>
            </a:r>
            <a:r>
              <a:rPr lang="nl-NL" sz="2400" b="1" spc="-20" dirty="0">
                <a:ea typeface="Arial" charset="0"/>
              </a:rPr>
              <a:t>Zorg dus dat je weet waarvoor je kiest en dat je weet wat de vakken inhouden!</a:t>
            </a:r>
            <a:br>
              <a:rPr lang="nl-NL" sz="2400" b="1" spc="-20" dirty="0">
                <a:ea typeface="Arial" charset="0"/>
              </a:rPr>
            </a:br>
            <a:r>
              <a:rPr lang="nl-NL" sz="2400" b="1" spc="-20" dirty="0">
                <a:ea typeface="Arial" charset="0"/>
              </a:rPr>
              <a:t>En ga indien nodig in gesprek met de decaan.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8544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6650" y="163334"/>
            <a:ext cx="7670700" cy="1142952"/>
          </a:xfrm>
        </p:spPr>
        <p:txBody>
          <a:bodyPr/>
          <a:lstStyle/>
          <a:p>
            <a:r>
              <a:rPr lang="nl-NL" dirty="0"/>
              <a:t>Stappenplan aanmelding M4-H4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1886" y="1104405"/>
            <a:ext cx="8621486" cy="4975761"/>
          </a:xfrm>
        </p:spPr>
        <p:txBody>
          <a:bodyPr>
            <a:noAutofit/>
          </a:bodyPr>
          <a:lstStyle/>
          <a:p>
            <a:pPr marL="352425" indent="-514350">
              <a:spcAft>
                <a:spcPts val="0"/>
              </a:spcAft>
              <a:buFont typeface="+mj-lt"/>
              <a:buAutoNum type="arabicPeriod"/>
              <a:defRPr/>
            </a:pPr>
            <a:r>
              <a:rPr lang="nl-NL" sz="1800" b="1" spc="-20" dirty="0">
                <a:ea typeface="Arial" charset="0"/>
              </a:rPr>
              <a:t>Je maakt een eerste profielkeuze voor havo 4 samen met de decaan.</a:t>
            </a:r>
          </a:p>
          <a:p>
            <a:pPr marL="352425" indent="-514350">
              <a:spcAft>
                <a:spcPts val="0"/>
              </a:spcAft>
              <a:buFont typeface="+mj-lt"/>
              <a:buAutoNum type="arabicPeriod"/>
              <a:defRPr/>
            </a:pPr>
            <a:r>
              <a:rPr lang="nl-NL" sz="1800" b="1" spc="-20" dirty="0">
                <a:ea typeface="Arial" charset="0"/>
              </a:rPr>
              <a:t>Je volgt het extra programma voor wiskunde (mits wiskunde in je profiel)</a:t>
            </a:r>
          </a:p>
          <a:p>
            <a:pPr marL="352425" indent="-514350">
              <a:spcAft>
                <a:spcPts val="0"/>
              </a:spcAft>
              <a:buFont typeface="+mj-lt"/>
              <a:buAutoNum type="arabicPeriod"/>
              <a:defRPr/>
            </a:pPr>
            <a:r>
              <a:rPr lang="nl-NL" sz="1800" b="1" spc="-20" dirty="0">
                <a:ea typeface="Arial" charset="0"/>
              </a:rPr>
              <a:t>Je haalt input op bij de vakdocenten van de door jouw gekozen profielvakken. Neem de adviezen van je vakdocenten door en bedenk voor jezelf wat je eventueel nodig hebt </a:t>
            </a:r>
            <a:r>
              <a:rPr lang="nl-NL" sz="1800" b="1" spc="-20" dirty="0">
                <a:highlight>
                  <a:srgbClr val="FFFF00"/>
                </a:highlight>
                <a:ea typeface="Arial" charset="0"/>
                <a:sym typeface="Wingdings" pitchFamily="2" charset="2"/>
              </a:rPr>
              <a:t></a:t>
            </a:r>
            <a:r>
              <a:rPr lang="nl-NL" sz="1800" b="1" spc="-20" dirty="0">
                <a:highlight>
                  <a:srgbClr val="FFFF00"/>
                </a:highlight>
                <a:ea typeface="Arial" charset="0"/>
              </a:rPr>
              <a:t> deadline vrijdag 13 maart).</a:t>
            </a:r>
          </a:p>
          <a:p>
            <a:pPr marL="352425" indent="-514350">
              <a:spcAft>
                <a:spcPts val="0"/>
              </a:spcAft>
              <a:buFont typeface="+mj-lt"/>
              <a:buAutoNum type="arabicPeriod"/>
              <a:defRPr/>
            </a:pPr>
            <a:r>
              <a:rPr lang="nl-NL" sz="1800" b="1" spc="-20" dirty="0">
                <a:ea typeface="Arial" charset="0"/>
              </a:rPr>
              <a:t>Maak je profielkeuze definitief in keuzevak </a:t>
            </a:r>
            <a:r>
              <a:rPr lang="nl-NL" sz="1800" b="1" spc="-20" dirty="0">
                <a:ea typeface="Arial" charset="0"/>
                <a:sym typeface="Wingdings" pitchFamily="2" charset="2"/>
              </a:rPr>
              <a:t></a:t>
            </a:r>
            <a:r>
              <a:rPr lang="nl-NL" sz="1800" b="1" spc="-20" dirty="0">
                <a:ea typeface="Arial" charset="0"/>
              </a:rPr>
              <a:t> </a:t>
            </a:r>
            <a:r>
              <a:rPr lang="nl-NL" sz="1800" b="1" spc="-20" dirty="0">
                <a:highlight>
                  <a:srgbClr val="FFFF00"/>
                </a:highlight>
                <a:ea typeface="Arial" charset="0"/>
              </a:rPr>
              <a:t>deadline vrijdag 13 maart</a:t>
            </a:r>
            <a:r>
              <a:rPr lang="nl-NL" sz="1800" b="1" spc="-20" dirty="0">
                <a:ea typeface="Arial" charset="0"/>
              </a:rPr>
              <a:t>)</a:t>
            </a:r>
          </a:p>
          <a:p>
            <a:pPr marL="352425" indent="-514350">
              <a:spcAft>
                <a:spcPts val="0"/>
              </a:spcAft>
              <a:buFont typeface="+mj-lt"/>
              <a:buAutoNum type="arabicPeriod"/>
              <a:defRPr/>
            </a:pPr>
            <a:r>
              <a:rPr lang="nl-NL" sz="1800" b="1" spc="-20" dirty="0">
                <a:ea typeface="Arial" charset="0"/>
              </a:rPr>
              <a:t>Lever motivatiebrief van het PWS + overzicht van de </a:t>
            </a:r>
            <a:r>
              <a:rPr lang="nl-NL" sz="1800" b="1" spc="-20" dirty="0" err="1">
                <a:ea typeface="Arial" charset="0"/>
              </a:rPr>
              <a:t>vakadviezen</a:t>
            </a:r>
            <a:r>
              <a:rPr lang="nl-NL" sz="1800" b="1" spc="-20" dirty="0">
                <a:ea typeface="Arial" charset="0"/>
              </a:rPr>
              <a:t> van je profielkeuze in bij opdrachten in Magister. </a:t>
            </a:r>
            <a:br>
              <a:rPr lang="nl-NL" sz="1800" b="1" spc="-20" dirty="0">
                <a:ea typeface="Arial" charset="0"/>
              </a:rPr>
            </a:br>
            <a:r>
              <a:rPr lang="nl-NL" sz="1800" b="1" spc="-20" dirty="0">
                <a:ea typeface="Arial" charset="0"/>
                <a:sym typeface="Wingdings" pitchFamily="2" charset="2"/>
              </a:rPr>
              <a:t> </a:t>
            </a:r>
            <a:r>
              <a:rPr lang="nl-NL" sz="1800" b="1" spc="-20" dirty="0">
                <a:highlight>
                  <a:srgbClr val="FFFF00"/>
                </a:highlight>
                <a:ea typeface="Arial" charset="0"/>
                <a:sym typeface="Wingdings" pitchFamily="2" charset="2"/>
              </a:rPr>
              <a:t>deadline vrijdag 13 maart</a:t>
            </a:r>
          </a:p>
          <a:p>
            <a:pPr marL="352425" indent="-514350">
              <a:spcAft>
                <a:spcPts val="0"/>
              </a:spcAft>
              <a:buFont typeface="+mj-lt"/>
              <a:buAutoNum type="arabicPeriod"/>
              <a:defRPr/>
            </a:pPr>
            <a:r>
              <a:rPr lang="nl-NL" sz="1800" b="1" spc="-20" dirty="0">
                <a:ea typeface="Arial" charset="0"/>
                <a:sym typeface="Wingdings" pitchFamily="2" charset="2"/>
              </a:rPr>
              <a:t>Deelname aan de speed date lunch (datum volgt nog)</a:t>
            </a:r>
          </a:p>
          <a:p>
            <a:pPr marL="352425" indent="-514350">
              <a:spcAft>
                <a:spcPts val="0"/>
              </a:spcAft>
              <a:buFont typeface="+mj-lt"/>
              <a:buAutoNum type="arabicPeriod"/>
              <a:defRPr/>
            </a:pPr>
            <a:r>
              <a:rPr lang="nl-NL" sz="1800" b="1" spc="-20" dirty="0">
                <a:ea typeface="Arial" charset="0"/>
              </a:rPr>
              <a:t>Je wordt samen met je ouders uitgenodigd voor een kennismakingsgesprek havo met afdelingsleider en/of teamcoördinator. </a:t>
            </a:r>
            <a:br>
              <a:rPr lang="nl-NL" sz="1800" b="1" spc="-20" dirty="0">
                <a:ea typeface="Arial" charset="0"/>
              </a:rPr>
            </a:br>
            <a:r>
              <a:rPr lang="nl-NL" sz="1800" b="1" spc="-20" dirty="0">
                <a:ea typeface="Arial" charset="0"/>
                <a:sym typeface="Wingdings" pitchFamily="2" charset="2"/>
              </a:rPr>
              <a:t> streven is om alle gesprekken voor eind april in te plannen. </a:t>
            </a:r>
          </a:p>
        </p:txBody>
      </p:sp>
    </p:spTree>
    <p:extLst>
      <p:ext uri="{BB962C8B-B14F-4D97-AF65-F5344CB8AC3E}">
        <p14:creationId xmlns:p14="http://schemas.microsoft.com/office/powerpoint/2010/main" val="57085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Kantoorthema">
  <a:themeElements>
    <a:clrScheme name="NIftarlake">
      <a:dk1>
        <a:srgbClr val="0A1A5C"/>
      </a:dk1>
      <a:lt1>
        <a:sysClr val="window" lastClr="FFFFFF"/>
      </a:lt1>
      <a:dk2>
        <a:srgbClr val="44546A"/>
      </a:dk2>
      <a:lt2>
        <a:srgbClr val="E7E6E6"/>
      </a:lt2>
      <a:accent1>
        <a:srgbClr val="154A91"/>
      </a:accent1>
      <a:accent2>
        <a:srgbClr val="E26141"/>
      </a:accent2>
      <a:accent3>
        <a:srgbClr val="A5A5A5"/>
      </a:accent3>
      <a:accent4>
        <a:srgbClr val="FFC000"/>
      </a:accent4>
      <a:accent5>
        <a:srgbClr val="154A91"/>
      </a:accent5>
      <a:accent6>
        <a:srgbClr val="009BA1"/>
      </a:accent6>
      <a:hlink>
        <a:srgbClr val="009BA1"/>
      </a:hlink>
      <a:folHlink>
        <a:srgbClr val="009BA1"/>
      </a:folHlink>
    </a:clrScheme>
    <a:fontScheme name="Niftarlak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iftarlake presentatie V2a.potx" id="{ACCB8DD2-F3CA-4C2D-A335-33E09CF4DDBE}" vid="{363A027B-735F-4D2E-9292-3E51388E8A8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22AFF007A201469CBD5B713D747087" ma:contentTypeVersion="6" ma:contentTypeDescription="Een nieuw document maken." ma:contentTypeScope="" ma:versionID="31ddcbab9166a582f985f4da154fed83">
  <xsd:schema xmlns:xsd="http://www.w3.org/2001/XMLSchema" xmlns:xs="http://www.w3.org/2001/XMLSchema" xmlns:p="http://schemas.microsoft.com/office/2006/metadata/properties" xmlns:ns2="a46b2051-1b07-4389-8485-8ceb7ebdd8d8" xmlns:ns3="abd7aa22-717a-49c7-bfab-6798ea365d70" targetNamespace="http://schemas.microsoft.com/office/2006/metadata/properties" ma:root="true" ma:fieldsID="6fd37c1137dfab0786db9ab33e2d2bc8" ns2:_="" ns3:_="">
    <xsd:import namespace="a46b2051-1b07-4389-8485-8ceb7ebdd8d8"/>
    <xsd:import namespace="abd7aa22-717a-49c7-bfab-6798ea365d7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6b2051-1b07-4389-8485-8ceb7ebdd8d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atst gedeeld, per gebruik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atst gedeeld, per tijdstip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7aa22-717a-49c7-bfab-6798ea365d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CA1EA30-CE73-4D9A-842C-1DCD304262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6b2051-1b07-4389-8485-8ceb7ebdd8d8"/>
    <ds:schemaRef ds:uri="abd7aa22-717a-49c7-bfab-6798ea365d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70EB6A7-5171-47C3-ABE7-81B11E8D90CD}">
  <ds:schemaRefs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infopath/2007/PartnerControls"/>
    <ds:schemaRef ds:uri="abd7aa22-717a-49c7-bfab-6798ea365d70"/>
    <ds:schemaRef ds:uri="http://schemas.microsoft.com/office/2006/metadata/properties"/>
    <ds:schemaRef ds:uri="http://schemas.openxmlformats.org/package/2006/metadata/core-properties"/>
    <ds:schemaRef ds:uri="a46b2051-1b07-4389-8485-8ceb7ebdd8d8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DDE61EBD-5DEF-417D-84F9-270A2E6FA7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Niftarlake presentatie V2</Template>
  <TotalTime>25434</TotalTime>
  <Words>466</Words>
  <Application>Microsoft Macintosh PowerPoint</Application>
  <PresentationFormat>Diavoorstelling (4:3)</PresentationFormat>
  <Paragraphs>57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</vt:lpstr>
      <vt:lpstr>Kantoorthema</vt:lpstr>
      <vt:lpstr>PowerPoint-presentatie</vt:lpstr>
      <vt:lpstr>      Welkom! Van mavo naar havo</vt:lpstr>
      <vt:lpstr>Vier profielen</vt:lpstr>
      <vt:lpstr>De vier profielen</vt:lpstr>
      <vt:lpstr>De vier profielen</vt:lpstr>
      <vt:lpstr>De vier profielen</vt:lpstr>
      <vt:lpstr>Overgang van mavo naar havo</vt:lpstr>
      <vt:lpstr>Profielkeuze H4</vt:lpstr>
      <vt:lpstr>Stappenplan aanmelding M4-H4</vt:lpstr>
      <vt:lpstr>Meer informatie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Lorette Kraaijenbrink</dc:creator>
  <cp:lastModifiedBy>Saskia Lankhorst</cp:lastModifiedBy>
  <cp:revision>87</cp:revision>
  <cp:lastPrinted>2018-02-06T14:40:21Z</cp:lastPrinted>
  <dcterms:created xsi:type="dcterms:W3CDTF">2017-03-09T16:58:20Z</dcterms:created>
  <dcterms:modified xsi:type="dcterms:W3CDTF">2026-01-23T15:04:09Z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0x010100E522AFF007A201469CBD5B713D747087</vt:lpwstr>
  </property>
</Properties>
</file>