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60" r:id="rId6"/>
    <p:sldId id="265" r:id="rId7"/>
    <p:sldId id="262" r:id="rId8"/>
    <p:sldId id="263" r:id="rId9"/>
    <p:sldId id="266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DEB8A-3D95-314C-B2AD-AE1AF444EE1E}" v="192" dt="2026-01-08T21:10:31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2579"/>
  </p:normalViewPr>
  <p:slideViewPr>
    <p:cSldViewPr snapToGrid="0">
      <p:cViewPr varScale="1">
        <p:scale>
          <a:sx n="111" d="100"/>
          <a:sy n="111" d="100"/>
        </p:scale>
        <p:origin x="24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ftarlak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"/>
          <a:stretch/>
        </p:blipFill>
        <p:spPr>
          <a:xfrm rot="5400000" flipH="1">
            <a:off x="-23883" y="-1228301"/>
            <a:ext cx="9144000" cy="9314602"/>
          </a:xfrm>
          <a:prstGeom prst="rect">
            <a:avLst/>
          </a:prstGeom>
        </p:spPr>
      </p:pic>
      <p:pic>
        <p:nvPicPr>
          <p:cNvPr id="14" name="Afbeelding 13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76"/>
          </a:xfrm>
          <a:prstGeom prst="rect">
            <a:avLst/>
          </a:prstGeom>
        </p:spPr>
      </p:pic>
      <p:pic>
        <p:nvPicPr>
          <p:cNvPr id="8" name="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0" y="2613389"/>
            <a:ext cx="6991068" cy="16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660" r="16997" b="1172"/>
          <a:stretch/>
        </p:blipFill>
        <p:spPr>
          <a:xfrm rot="5400000" flipH="1">
            <a:off x="1142998" y="-1143003"/>
            <a:ext cx="6858001" cy="9144002"/>
          </a:xfrm>
          <a:prstGeom prst="rect">
            <a:avLst/>
          </a:prstGeom>
        </p:spPr>
      </p:pic>
      <p:sp>
        <p:nvSpPr>
          <p:cNvPr id="15" name="Wit vlak"/>
          <p:cNvSpPr/>
          <p:nvPr userDrawn="1"/>
        </p:nvSpPr>
        <p:spPr>
          <a:xfrm>
            <a:off x="221422" y="188998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1327410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nl-NL" dirty="0"/>
              <a:t>Titel van de presentatie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83167"/>
            <a:ext cx="6858000" cy="78896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3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  <a:endParaRPr lang="en-US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764971"/>
            <a:ext cx="2279176" cy="655554"/>
          </a:xfrm>
          <a:prstGeom prst="rect">
            <a:avLst/>
          </a:prstGeom>
        </p:spPr>
      </p:pic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567878"/>
            <a:ext cx="6858000" cy="4973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7488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5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ekst i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/>
          </p:nvPr>
        </p:nvSpPr>
        <p:spPr>
          <a:xfrm>
            <a:off x="4699021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604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4745620" y="1747777"/>
            <a:ext cx="3660380" cy="38898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23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738000" y="1749600"/>
            <a:ext cx="7651750" cy="389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3604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5587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61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5286"/>
          <a:stretch/>
        </p:blipFill>
        <p:spPr>
          <a:xfrm rot="5400000" flipH="1">
            <a:off x="1169504" y="-1169505"/>
            <a:ext cx="6858000" cy="9197009"/>
          </a:xfrm>
          <a:prstGeom prst="rect">
            <a:avLst/>
          </a:prstGeom>
        </p:spPr>
      </p:pic>
      <p:sp>
        <p:nvSpPr>
          <p:cNvPr id="8" name="Wit vlak"/>
          <p:cNvSpPr/>
          <p:nvPr userDrawn="1"/>
        </p:nvSpPr>
        <p:spPr>
          <a:xfrm>
            <a:off x="221095" y="189000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5991367"/>
            <a:ext cx="618769" cy="5712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321" y="370000"/>
            <a:ext cx="7670700" cy="1142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322" y="1632537"/>
            <a:ext cx="7670699" cy="400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745" y="6332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41798-A1E7-4418-A50B-9BAD63C8ACFA}" type="datetimeFigureOut">
              <a:rPr lang="nl-NL" smtClean="0"/>
              <a:t>12-01-2026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705" y="63365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87523" y="6346658"/>
            <a:ext cx="1219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97F0-0EC2-457D-AED8-B33569D07A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4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7" r:id="rId4"/>
    <p:sldLayoutId id="2147483674" r:id="rId5"/>
    <p:sldLayoutId id="2147483666" r:id="rId6"/>
    <p:sldLayoutId id="2147483675" r:id="rId7"/>
    <p:sldLayoutId id="214748366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SzPct val="11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85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 lnSpcReduction="10000"/>
          </a:bodyPr>
          <a:lstStyle/>
          <a:p>
            <a:r>
              <a:rPr lang="nl-NL" sz="2000" dirty="0"/>
              <a:t>Bijna iedereen kiest wiskunde op de havo</a:t>
            </a:r>
          </a:p>
          <a:p>
            <a:r>
              <a:rPr lang="nl-NL" sz="2000" dirty="0"/>
              <a:t>Wiskunde behoort samen met Nederlands en Engels tot de kernvakken</a:t>
            </a:r>
          </a:p>
          <a:p>
            <a:r>
              <a:rPr lang="nl-NL" sz="2000" dirty="0"/>
              <a:t>Keuze voor wiskunde hangt samen met profiel en beroepskeuze</a:t>
            </a:r>
          </a:p>
          <a:p>
            <a:r>
              <a:rPr lang="nl-NL" sz="2000" dirty="0"/>
              <a:t>Wiskunde A is geen wiskunde voor dummy’s</a:t>
            </a:r>
          </a:p>
          <a:p>
            <a:r>
              <a:rPr lang="nl-NL" sz="2000" dirty="0"/>
              <a:t>Wiskunde is zelden een aangeboren talent, wiskundig talent verkrijg je door oefenen, oefenen en nog meer oefenen</a:t>
            </a:r>
          </a:p>
          <a:p>
            <a:r>
              <a:rPr lang="nl-NL" sz="2000" dirty="0"/>
              <a:t>Aanwezige boeken voor wiskunde A en B geven beeld van wiskunde </a:t>
            </a:r>
          </a:p>
          <a:p>
            <a:r>
              <a:rPr lang="nl-NL" sz="2000" dirty="0"/>
              <a:t>Of je nu wiskunde A of B kiest je moet altijd een grafische rekenmachine aanschaffen (school adviseert TI-84 CE-T)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12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 bij keuze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Wat kan ik?</a:t>
            </a:r>
          </a:p>
          <a:p>
            <a:r>
              <a:rPr lang="nl-NL" sz="2000" dirty="0"/>
              <a:t>Hoe goed ben ik nu in wiskunde?</a:t>
            </a:r>
          </a:p>
          <a:p>
            <a:r>
              <a:rPr lang="nl-NL" sz="2000" dirty="0"/>
              <a:t>Kan ik goed met letters rekenen?</a:t>
            </a:r>
          </a:p>
          <a:p>
            <a:r>
              <a:rPr lang="nl-NL" sz="2000" dirty="0"/>
              <a:t>Kan ik goed de juiste informatie uit een verhaal halen?</a:t>
            </a:r>
          </a:p>
          <a:p>
            <a:r>
              <a:rPr lang="nl-NL" sz="2000" dirty="0"/>
              <a:t>Ben ik nauwkeurig?</a:t>
            </a:r>
          </a:p>
          <a:p>
            <a:r>
              <a:rPr lang="nl-NL" sz="2000" dirty="0"/>
              <a:t>Ben ik ijverig?</a:t>
            </a:r>
          </a:p>
        </p:txBody>
      </p:sp>
    </p:spTree>
    <p:extLst>
      <p:ext uri="{BB962C8B-B14F-4D97-AF65-F5344CB8AC3E}">
        <p14:creationId xmlns:p14="http://schemas.microsoft.com/office/powerpoint/2010/main" val="425934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 bij keuze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dirty="0"/>
              <a:t>Wat vind ik leuk?</a:t>
            </a:r>
          </a:p>
          <a:p>
            <a:r>
              <a:rPr lang="nl-NL" sz="2000" dirty="0"/>
              <a:t>Los ik graag problemen op?</a:t>
            </a:r>
          </a:p>
          <a:p>
            <a:r>
              <a:rPr lang="nl-NL" sz="2000" dirty="0"/>
              <a:t>Vind ik wiskunde leuk?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800" dirty="0"/>
              <a:t>Welke onderwerpen vind ik leuk?</a:t>
            </a:r>
          </a:p>
          <a:p>
            <a:r>
              <a:rPr lang="nl-NL" sz="2000" dirty="0"/>
              <a:t>Letter rekenen (wiskunde B)</a:t>
            </a:r>
          </a:p>
          <a:p>
            <a:r>
              <a:rPr lang="nl-NL" sz="2000" dirty="0"/>
              <a:t>(Ruimte) meetkunde (wiskunde B)</a:t>
            </a:r>
          </a:p>
          <a:p>
            <a:r>
              <a:rPr lang="nl-NL" sz="2000" dirty="0"/>
              <a:t>Met grafieken werken (wiskunde A en B)</a:t>
            </a:r>
          </a:p>
          <a:p>
            <a:r>
              <a:rPr lang="nl-NL" sz="2000" dirty="0"/>
              <a:t>Statistiek (wiskunde A)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3000" dirty="0"/>
              <a:t>Welke andere vakken vind ik leuk en in welk profiel zitten die vakken?</a:t>
            </a:r>
          </a:p>
        </p:txBody>
      </p:sp>
    </p:spTree>
    <p:extLst>
      <p:ext uri="{BB962C8B-B14F-4D97-AF65-F5344CB8AC3E}">
        <p14:creationId xmlns:p14="http://schemas.microsoft.com/office/powerpoint/2010/main" val="424647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Wiskunde 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Welke variant moet ik kiezen?</a:t>
            </a:r>
          </a:p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dirty="0"/>
              <a:t>januari 2026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817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A, B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Welke wiskunde wordt aangeboden?</a:t>
            </a:r>
          </a:p>
          <a:p>
            <a:r>
              <a:rPr lang="nl-NL" dirty="0"/>
              <a:t>Is de ene wiskunde moeilijker dan de andere wiskunde?</a:t>
            </a:r>
          </a:p>
          <a:p>
            <a:r>
              <a:rPr lang="nl-NL" dirty="0"/>
              <a:t>Zijn er eisen om een soort wiskunde te kiezen?</a:t>
            </a:r>
          </a:p>
          <a:p>
            <a:r>
              <a:rPr lang="nl-NL" dirty="0"/>
              <a:t>Wat kan ik met al die verschillende </a:t>
            </a:r>
            <a:r>
              <a:rPr lang="nl-NL" dirty="0" err="1"/>
              <a:t>wiskundes</a:t>
            </a:r>
            <a:r>
              <a:rPr lang="nl-NL" dirty="0"/>
              <a:t>?</a:t>
            </a:r>
          </a:p>
          <a:p>
            <a:r>
              <a:rPr lang="nl-NL" dirty="0"/>
              <a:t>Kan ik meer soorten wiskunde kiezen?</a:t>
            </a:r>
          </a:p>
          <a:p>
            <a:r>
              <a:rPr lang="nl-NL" dirty="0"/>
              <a:t>Is wiskunde verplicht in ieder profiel?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Wiskunde in de onderbouw/bovenbouw</a:t>
            </a:r>
          </a:p>
          <a:p>
            <a:r>
              <a:rPr lang="nl-NL" dirty="0"/>
              <a:t>Moet ik een grafische rekenmachine aanschaffen?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D84B46-8B0E-3743-AB9C-2F5880833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46" y="3159445"/>
            <a:ext cx="2576339" cy="33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8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in de profielen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 ieder profiel wordt wiskunde gegeven, alleen Cultuur &amp; Maatschappij kan zonder wiskunde</a:t>
            </a:r>
          </a:p>
          <a:p>
            <a:endParaRPr lang="nl-NL" dirty="0"/>
          </a:p>
          <a:p>
            <a:pPr>
              <a:tabLst>
                <a:tab pos="4305300" algn="l"/>
              </a:tabLst>
            </a:pPr>
            <a:r>
              <a:rPr lang="nl-NL" dirty="0"/>
              <a:t>Cultuur &amp; Maatschappij: 	wiskunde A </a:t>
            </a:r>
          </a:p>
          <a:p>
            <a:pPr>
              <a:tabLst>
                <a:tab pos="4305300" algn="l"/>
              </a:tabLst>
            </a:pPr>
            <a:r>
              <a:rPr lang="nl-NL" dirty="0"/>
              <a:t>Economie &amp; Maatschappij:	wiskunde A of B</a:t>
            </a:r>
          </a:p>
          <a:p>
            <a:pPr>
              <a:tabLst>
                <a:tab pos="4305300" algn="l"/>
              </a:tabLst>
            </a:pPr>
            <a:r>
              <a:rPr lang="nl-NL" dirty="0"/>
              <a:t>Natuur &amp; Gezondheid:	wiskunde A of B</a:t>
            </a:r>
          </a:p>
          <a:p>
            <a:pPr>
              <a:tabLst>
                <a:tab pos="4305300" algn="l"/>
              </a:tabLst>
            </a:pPr>
            <a:r>
              <a:rPr lang="nl-NL" dirty="0"/>
              <a:t>Natuur &amp; Techniek:	wiskunde B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49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 fontScale="92500" lnSpcReduction="20000"/>
          </a:bodyPr>
          <a:lstStyle/>
          <a:p>
            <a:r>
              <a:rPr lang="nl-NL" sz="2000" b="1" dirty="0"/>
              <a:t>Verbanden zien en begrijpen. </a:t>
            </a:r>
          </a:p>
          <a:p>
            <a:pPr lvl="1"/>
            <a:r>
              <a:rPr lang="nl-NL" sz="2000" dirty="0"/>
              <a:t>Goed kunnen lezen en interpreteren van grafieken en tabellen </a:t>
            </a:r>
          </a:p>
          <a:p>
            <a:pPr lvl="1"/>
            <a:r>
              <a:rPr lang="nl-NL" sz="2000" dirty="0"/>
              <a:t>Eenvoudige formules herkennen bij grafieken en tabellen. </a:t>
            </a:r>
          </a:p>
          <a:p>
            <a:pPr lvl="1"/>
            <a:r>
              <a:rPr lang="nl-NL" sz="2000" dirty="0"/>
              <a:t>Leren rekenen aan formules. Zoals antwoord geven op de vraag: ‘Hoe steil loopt een groeicurve? </a:t>
            </a:r>
          </a:p>
          <a:p>
            <a:r>
              <a:rPr lang="nl-NL" sz="2000" b="1" dirty="0"/>
              <a:t>Statistiek</a:t>
            </a:r>
            <a:r>
              <a:rPr lang="nl-NL" sz="2000" dirty="0"/>
              <a:t> </a:t>
            </a:r>
          </a:p>
          <a:p>
            <a:pPr lvl="1"/>
            <a:r>
              <a:rPr lang="nl-NL" sz="2000" dirty="0"/>
              <a:t>Hoe haal je uit een grote hoeveelheid data relevante informatie? </a:t>
            </a:r>
          </a:p>
          <a:p>
            <a:pPr lvl="1"/>
            <a:r>
              <a:rPr lang="nl-NL" sz="2000" dirty="0"/>
              <a:t>Het leren begrijpen van onderzoeksresultaten en daar zinnige conclusies uit leren trekken. </a:t>
            </a:r>
          </a:p>
          <a:p>
            <a:r>
              <a:rPr lang="nl-NL" sz="2000" b="1" dirty="0"/>
              <a:t>Telproblemen </a:t>
            </a:r>
          </a:p>
          <a:p>
            <a:pPr lvl="1"/>
            <a:r>
              <a:rPr lang="nl-NL" sz="2000" dirty="0"/>
              <a:t>Keuzemogelijkheden berekenen</a:t>
            </a:r>
          </a:p>
          <a:p>
            <a:pPr lvl="1"/>
            <a:r>
              <a:rPr lang="nl-NL" sz="2000" dirty="0"/>
              <a:t>Verschillende selecties maken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13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wiskunde 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Wiskunde A op de havo bereidt voor op een hbo studie in de richtingen: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Economie</a:t>
            </a:r>
          </a:p>
          <a:p>
            <a:r>
              <a:rPr lang="nl-NL" sz="2400" dirty="0"/>
              <a:t>Gezondheid</a:t>
            </a:r>
          </a:p>
          <a:p>
            <a:r>
              <a:rPr lang="nl-NL" sz="2400" dirty="0"/>
              <a:t>Milieu</a:t>
            </a:r>
          </a:p>
          <a:p>
            <a:r>
              <a:rPr lang="nl-NL" sz="2400" dirty="0"/>
              <a:t>Psychologie</a:t>
            </a:r>
          </a:p>
          <a:p>
            <a:r>
              <a:rPr lang="nl-NL" sz="2400" dirty="0"/>
              <a:t>Sociale studies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0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B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/>
          </a:bodyPr>
          <a:lstStyle/>
          <a:p>
            <a:r>
              <a:rPr lang="nl-NL" sz="2000" b="1" dirty="0"/>
              <a:t>Werken met functies en formules </a:t>
            </a:r>
          </a:p>
          <a:p>
            <a:pPr lvl="1"/>
            <a:r>
              <a:rPr lang="nl-NL" sz="2000" dirty="0"/>
              <a:t>Functievoorschriften opstellen, formules algebraïsch herleiden en met elkaar te vergelijken</a:t>
            </a:r>
          </a:p>
          <a:p>
            <a:pPr lvl="1"/>
            <a:r>
              <a:rPr lang="nl-NL" sz="2000" dirty="0"/>
              <a:t>Gedrag van een functie beschrijven en bewijzen</a:t>
            </a:r>
          </a:p>
          <a:p>
            <a:pPr lvl="1"/>
            <a:r>
              <a:rPr lang="nl-NL" sz="2000" dirty="0"/>
              <a:t>Technieken zoals differentiëren</a:t>
            </a:r>
          </a:p>
          <a:p>
            <a:pPr lvl="1"/>
            <a:r>
              <a:rPr lang="nl-NL" sz="2000" dirty="0"/>
              <a:t>Kennis over (natuurkundige) functies</a:t>
            </a:r>
          </a:p>
          <a:p>
            <a:r>
              <a:rPr lang="nl-NL" sz="2000" b="1" dirty="0"/>
              <a:t>Meetkunde</a:t>
            </a:r>
          </a:p>
          <a:p>
            <a:pPr lvl="1"/>
            <a:r>
              <a:rPr lang="nl-NL" sz="2000" dirty="0"/>
              <a:t>Rekenen met driehoeken (sinus en cosinusregel)</a:t>
            </a:r>
          </a:p>
          <a:p>
            <a:pPr lvl="1"/>
            <a:r>
              <a:rPr lang="nl-NL" sz="2000" dirty="0"/>
              <a:t>Rekenen met cirkels (raaklijnen, snijpunten, in- en omgeschreven cirkel)</a:t>
            </a:r>
          </a:p>
          <a:p>
            <a:pPr marL="232200" lvl="1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580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wiskunde B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/>
              <a:t>Wiskunde B op de havo bereidt voor op een hbo studie in de richtingen: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Techniek</a:t>
            </a:r>
          </a:p>
          <a:p>
            <a:r>
              <a:rPr lang="nl-NL" sz="2400" dirty="0"/>
              <a:t>Scheikunde</a:t>
            </a:r>
          </a:p>
          <a:p>
            <a:r>
              <a:rPr lang="nl-NL" sz="2400" dirty="0"/>
              <a:t>Natuurkunde</a:t>
            </a:r>
          </a:p>
          <a:p>
            <a:endParaRPr lang="nl-NL" dirty="0"/>
          </a:p>
          <a:p>
            <a:r>
              <a:rPr lang="nl-NL" dirty="0"/>
              <a:t>Bij sommige hbo studies moet je wiskunde B hebben of wordt het sterk aangeraden (o.a. lerarenopleiding wiskunde, technische informatica, toegepaste wiskunde)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475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eisen wiskunde B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sz="2400" dirty="0"/>
              <a:t>Wiskunde B is een pittig vak waarvoor je de wiskunde uit de onderbouw goed moet beheersen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Positief advies van je docent</a:t>
            </a:r>
          </a:p>
          <a:p>
            <a:r>
              <a:rPr lang="nl-NL" sz="2400" dirty="0"/>
              <a:t>Een 7 voor wiskunde in de 3</a:t>
            </a:r>
            <a:r>
              <a:rPr lang="nl-NL" sz="2400" baseline="30000" dirty="0"/>
              <a:t>e</a:t>
            </a:r>
            <a:r>
              <a:rPr lang="nl-NL" sz="2400" dirty="0"/>
              <a:t> klas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De bereidheid hebben om veel te oefenen.</a:t>
            </a:r>
          </a:p>
          <a:p>
            <a:r>
              <a:rPr lang="nl-NL" sz="2400" dirty="0"/>
              <a:t>Wiskunde B is vergt bepaalde vaardigheden en afhankelijk of je die hebt of ontwikkelt is het vak moeilijk. </a:t>
            </a:r>
          </a:p>
          <a:p>
            <a:r>
              <a:rPr lang="nl-NL" sz="2400" dirty="0"/>
              <a:t>Het is altijd wel een vak waar je (relatief) hard voor moet werken.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00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NIftarlake">
      <a:dk1>
        <a:srgbClr val="0A1A5C"/>
      </a:dk1>
      <a:lt1>
        <a:sysClr val="window" lastClr="FFFFFF"/>
      </a:lt1>
      <a:dk2>
        <a:srgbClr val="44546A"/>
      </a:dk2>
      <a:lt2>
        <a:srgbClr val="E7E6E6"/>
      </a:lt2>
      <a:accent1>
        <a:srgbClr val="154A91"/>
      </a:accent1>
      <a:accent2>
        <a:srgbClr val="E26141"/>
      </a:accent2>
      <a:accent3>
        <a:srgbClr val="A5A5A5"/>
      </a:accent3>
      <a:accent4>
        <a:srgbClr val="FFC000"/>
      </a:accent4>
      <a:accent5>
        <a:srgbClr val="154A91"/>
      </a:accent5>
      <a:accent6>
        <a:srgbClr val="009BA1"/>
      </a:accent6>
      <a:hlink>
        <a:srgbClr val="009BA1"/>
      </a:hlink>
      <a:folHlink>
        <a:srgbClr val="009BA1"/>
      </a:folHlink>
    </a:clrScheme>
    <a:fontScheme name="Niftarlak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ftarlake presentatie V2a.potx" id="{ACCB8DD2-F3CA-4C2D-A335-33E09CF4DDBE}" vid="{363A027B-735F-4D2E-9292-3E51388E8A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96F9D58E11CA4389A85E497BDE9A33" ma:contentTypeVersion="20" ma:contentTypeDescription="Een nieuw document maken." ma:contentTypeScope="" ma:versionID="084f32b2dd5e798e12ab19fb461db69b">
  <xsd:schema xmlns:xsd="http://www.w3.org/2001/XMLSchema" xmlns:xs="http://www.w3.org/2001/XMLSchema" xmlns:p="http://schemas.microsoft.com/office/2006/metadata/properties" xmlns:ns2="63cc5f53-95b1-4bae-9339-83b3346e6055" xmlns:ns3="75646cc3-dafe-46cb-ad8a-0c1662b34ce6" targetNamespace="http://schemas.microsoft.com/office/2006/metadata/properties" ma:root="true" ma:fieldsID="dbb1cd5ecfab2e7d886b9732bf7b5c2d" ns2:_="" ns3:_="">
    <xsd:import namespace="63cc5f53-95b1-4bae-9339-83b3346e6055"/>
    <xsd:import namespace="75646cc3-dafe-46cb-ad8a-0c1662b34ce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c5f53-95b1-4bae-9339-83b3346e6055" elementFormDefault="qualified">
    <xsd:import namespace="http://schemas.microsoft.com/office/2006/documentManagement/types"/>
    <xsd:import namespace="http://schemas.microsoft.com/office/infopath/2007/PartnerControls"/>
    <xsd:element name="SharedWithUsers" ma:index="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2ac6152-db79-429a-a000-44b0dea44845}" ma:internalName="TaxCatchAll" ma:showField="CatchAllData" ma:web="63cc5f53-95b1-4bae-9339-83b3346e60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46cc3-dafe-46cb-ad8a-0c1662b34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Tags" ma:internalName="MediaServiceAutoTags" ma:readOnly="true">
      <xsd:simpleType>
        <xsd:restriction base="dms:Text"/>
      </xsd:simpleType>
    </xsd:element>
    <xsd:element name="MediaServiceGenerationTime" ma:index="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dde8ed53-59b2-4452-b431-ba5103509b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Inhou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646cc3-dafe-46cb-ad8a-0c1662b34ce6">
      <Terms xmlns="http://schemas.microsoft.com/office/infopath/2007/PartnerControls"/>
    </lcf76f155ced4ddcb4097134ff3c332f>
    <TaxCatchAll xmlns="63cc5f53-95b1-4bae-9339-83b3346e6055" xsi:nil="true"/>
  </documentManagement>
</p:properties>
</file>

<file path=customXml/itemProps1.xml><?xml version="1.0" encoding="utf-8"?>
<ds:datastoreItem xmlns:ds="http://schemas.openxmlformats.org/officeDocument/2006/customXml" ds:itemID="{0132D33D-D1F3-4D51-A251-7706B7B104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BC465D-4158-40E0-96A1-5CF22C7343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cc5f53-95b1-4bae-9339-83b3346e6055"/>
    <ds:schemaRef ds:uri="75646cc3-dafe-46cb-ad8a-0c1662b34c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E24656-AAD3-4795-959E-5B3F20E43D58}">
  <ds:schemaRefs>
    <ds:schemaRef ds:uri="75646cc3-dafe-46cb-ad8a-0c1662b34ce6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63cc5f53-95b1-4bae-9339-83b3346e6055"/>
    <ds:schemaRef ds:uri="http://purl.org/dc/elements/1.1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Niftarlake presentatie V2</Template>
  <TotalTime>274</TotalTime>
  <Words>597</Words>
  <Application>Microsoft Macintosh PowerPoint</Application>
  <PresentationFormat>Diavoorstelling (4:3)</PresentationFormat>
  <Paragraphs>93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Kantoorthema</vt:lpstr>
      <vt:lpstr>PowerPoint-presentatie</vt:lpstr>
      <vt:lpstr>Wiskunde </vt:lpstr>
      <vt:lpstr>Wiskunde A, B</vt:lpstr>
      <vt:lpstr>Wiskunde in de profielen</vt:lpstr>
      <vt:lpstr>Wiskunde A</vt:lpstr>
      <vt:lpstr>Waarom wiskunde A</vt:lpstr>
      <vt:lpstr>Wiskunde B</vt:lpstr>
      <vt:lpstr>Waarom wiskunde B</vt:lpstr>
      <vt:lpstr>Extra eisen wiskunde B</vt:lpstr>
      <vt:lpstr>Wiskunde</vt:lpstr>
      <vt:lpstr>Belangrijk bij keuze</vt:lpstr>
      <vt:lpstr>Belangrijk bij keuze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Lorette Kraaijenbrink</dc:creator>
  <cp:lastModifiedBy>Pauline</cp:lastModifiedBy>
  <cp:revision>20</cp:revision>
  <dcterms:created xsi:type="dcterms:W3CDTF">2017-03-09T16:58:20Z</dcterms:created>
  <dcterms:modified xsi:type="dcterms:W3CDTF">2026-01-12T12:10:00Z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0x010100D096F9D58E11CA4389A85E497BDE9A33</vt:lpwstr>
  </property>
  <property fmtid="{D5CDD505-2E9C-101B-9397-08002B2CF9AE}" pid="3" name="_ExtendedDescription">
    <vt:lpwstr/>
  </property>
  <property fmtid="{D5CDD505-2E9C-101B-9397-08002B2CF9AE}" pid="4" name="MediaServiceImageTags">
    <vt:lpwstr/>
  </property>
</Properties>
</file>