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9" r:id="rId5"/>
    <p:sldId id="261" r:id="rId6"/>
    <p:sldId id="263" r:id="rId7"/>
    <p:sldId id="262" r:id="rId8"/>
    <p:sldId id="266" r:id="rId9"/>
    <p:sldId id="267" r:id="rId10"/>
    <p:sldId id="264" r:id="rId11"/>
    <p:sldId id="29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4CFDB-4035-F246-B077-126DB284D7DB}" v="336" dt="2026-01-06T14:00:32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4"/>
    <p:restoredTop sz="94813"/>
  </p:normalViewPr>
  <p:slideViewPr>
    <p:cSldViewPr snapToGrid="0">
      <p:cViewPr varScale="1">
        <p:scale>
          <a:sx n="114" d="100"/>
          <a:sy n="114" d="100"/>
        </p:scale>
        <p:origin x="2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44D6-0E41-2D46-8FAD-458B35A6BFAC}" type="datetimeFigureOut">
              <a:rPr lang="en-NL" smtClean="0"/>
              <a:t>1/12/26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D47B6-FCCA-BE44-BD34-28AA90E72B9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7827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/>
              <a:t>Titel van de presentatie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  <a:endParaRPr lang="en-US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12-01-2026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0A0E-59DD-705E-448E-882679535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/>
              <a:t>Wiskunde D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51AAA-9B6D-5F54-03A3-8BB2926B2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NL" dirty="0"/>
              <a:t>rofielkeuze voorlichting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22A83-B100-F37C-FA80-C1FD7B7D1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13 januari 2026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3747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995D-C888-BD42-21AC-5117FBF4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Inhoud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8D8F9-21EA-F8EE-FA7F-3B2493F6F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7669678" cy="4002088"/>
          </a:xfrm>
        </p:spPr>
        <p:txBody>
          <a:bodyPr/>
          <a:lstStyle/>
          <a:p>
            <a:r>
              <a:rPr lang="nl-NL" sz="2800" dirty="0"/>
              <a:t>Wat is wiskunde D</a:t>
            </a:r>
          </a:p>
          <a:p>
            <a:r>
              <a:rPr lang="nl-NL" sz="2800" dirty="0"/>
              <a:t>Voor wie is wiskunde D geschikt?</a:t>
            </a:r>
          </a:p>
          <a:p>
            <a:r>
              <a:rPr lang="nl-NL" sz="2800" dirty="0"/>
              <a:t>Programma, opbouw en toetsing</a:t>
            </a:r>
          </a:p>
          <a:p>
            <a:endParaRPr lang="en-NL" dirty="0"/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465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42863A-BF00-DBE5-B649-DE5183DB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</p:spPr>
        <p:txBody>
          <a:bodyPr/>
          <a:lstStyle/>
          <a:p>
            <a:r>
              <a:rPr lang="en-US" dirty="0" err="1"/>
              <a:t>Wiskunde</a:t>
            </a:r>
            <a:r>
              <a:rPr lang="en-US" dirty="0"/>
              <a:t> D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4E10F2F-30A1-BCF9-C8E8-F633F5F18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7550428" cy="4002088"/>
          </a:xfrm>
        </p:spPr>
        <p:txBody>
          <a:bodyPr>
            <a:normAutofit/>
          </a:bodyPr>
          <a:lstStyle/>
          <a:p>
            <a:r>
              <a:rPr lang="nl-NL" sz="2800" noProof="0" dirty="0"/>
              <a:t>Uitbreiding en verdieping op de “gewone” wiskunde</a:t>
            </a:r>
          </a:p>
          <a:p>
            <a:r>
              <a:rPr lang="nl-NL" sz="2800" noProof="0" dirty="0"/>
              <a:t>Gaat over de wiskunde achter de wiskunde</a:t>
            </a:r>
            <a:br>
              <a:rPr lang="nl-NL" sz="2800" noProof="0" dirty="0"/>
            </a:br>
            <a:r>
              <a:rPr lang="nl-NL" sz="2800" noProof="0" dirty="0"/>
              <a:t>Waarom i.p.v. oplossingsmethode leren</a:t>
            </a:r>
          </a:p>
          <a:p>
            <a:r>
              <a:rPr lang="nl-NL" sz="2800" dirty="0"/>
              <a:t>Nieuwe onderwerpen zoals oneindigheid, imaginaire getallen, bolmeetkunde, verbanden leggen met statistiek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42863A-BF00-DBE5-B649-DE5183DB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</p:spPr>
        <p:txBody>
          <a:bodyPr/>
          <a:lstStyle/>
          <a:p>
            <a:r>
              <a:rPr lang="en-US" dirty="0"/>
              <a:t>Voor </a:t>
            </a:r>
            <a:r>
              <a:rPr lang="en-US" dirty="0" err="1"/>
              <a:t>wie</a:t>
            </a:r>
            <a:r>
              <a:rPr lang="en-US" dirty="0"/>
              <a:t> is </a:t>
            </a:r>
            <a:r>
              <a:rPr lang="en-US" dirty="0" err="1"/>
              <a:t>wiskunde</a:t>
            </a:r>
            <a:r>
              <a:rPr lang="en-US" dirty="0"/>
              <a:t> D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4E10F2F-30A1-BCF9-C8E8-F633F5F18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999905" cy="4002088"/>
          </a:xfrm>
        </p:spPr>
        <p:txBody>
          <a:bodyPr>
            <a:normAutofit fontScale="85000" lnSpcReduction="20000"/>
          </a:bodyPr>
          <a:lstStyle/>
          <a:p>
            <a:r>
              <a:rPr lang="nl-NL" sz="2800" dirty="0"/>
              <a:t>Goede voorbereiding voor een technische studie</a:t>
            </a:r>
          </a:p>
          <a:p>
            <a:r>
              <a:rPr lang="nl-NL" sz="2800" dirty="0"/>
              <a:t>Wiskunde D kan alleen gevolgd worden als je wiskunde B hebt</a:t>
            </a:r>
          </a:p>
          <a:p>
            <a:r>
              <a:rPr lang="nl-NL" sz="2800" dirty="0"/>
              <a:t>Bij EM en NG profiel kan wiskunde D als vrij keuzevak gevolgd worden</a:t>
            </a:r>
          </a:p>
          <a:p>
            <a:r>
              <a:rPr lang="nl-NL" sz="2800" dirty="0"/>
              <a:t>BIJ NT profiel kan wiskunde D als profielkeuzevak gevolgd worden</a:t>
            </a:r>
          </a:p>
          <a:p>
            <a:r>
              <a:rPr lang="nl-NL" sz="2800" dirty="0"/>
              <a:t>Bij CM geen wiskunde B dus ook geen wiskunde D </a:t>
            </a:r>
          </a:p>
          <a:p>
            <a:r>
              <a:rPr lang="nl-NL" sz="2800" dirty="0"/>
              <a:t>Wiskunde D is niet moeilijker dan wiskunde B, het vak vraagt wel interesse in wiskunde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1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42863A-BF00-DBE5-B649-DE5183DB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</p:spPr>
        <p:txBody>
          <a:bodyPr/>
          <a:lstStyle/>
          <a:p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wiskunde</a:t>
            </a:r>
            <a:r>
              <a:rPr lang="en-US" dirty="0"/>
              <a:t> D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4E10F2F-30A1-BCF9-C8E8-F633F5F18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999905" cy="4002088"/>
          </a:xfrm>
        </p:spPr>
        <p:txBody>
          <a:bodyPr>
            <a:normAutofit/>
          </a:bodyPr>
          <a:lstStyle/>
          <a:p>
            <a:r>
              <a:rPr lang="nl-NL" sz="2800" noProof="0" dirty="0"/>
              <a:t>Wiskunde D wordt in de 5</a:t>
            </a:r>
            <a:r>
              <a:rPr lang="nl-NL" sz="2800" baseline="30000" noProof="0" dirty="0"/>
              <a:t>e</a:t>
            </a:r>
            <a:r>
              <a:rPr lang="nl-NL" sz="2800" noProof="0" dirty="0"/>
              <a:t> en 6</a:t>
            </a:r>
            <a:r>
              <a:rPr lang="nl-NL" sz="2800" baseline="30000" noProof="0" dirty="0"/>
              <a:t>e</a:t>
            </a:r>
            <a:r>
              <a:rPr lang="nl-NL" sz="2800" noProof="0" dirty="0"/>
              <a:t> klas gegeven</a:t>
            </a:r>
          </a:p>
          <a:p>
            <a:r>
              <a:rPr lang="nl-NL" sz="2800" noProof="0" dirty="0"/>
              <a:t>Drie uur les per week</a:t>
            </a:r>
          </a:p>
          <a:p>
            <a:r>
              <a:rPr lang="nl-NL" sz="2800" noProof="0" dirty="0"/>
              <a:t>Toetsing door schriftelijke toets of praktische opdracht</a:t>
            </a:r>
          </a:p>
          <a:p>
            <a:r>
              <a:rPr lang="nl-NL" sz="2800" noProof="0" dirty="0"/>
              <a:t>Geen centraal eindexamen </a:t>
            </a:r>
          </a:p>
          <a:p>
            <a:r>
              <a:rPr lang="nl-NL" sz="2800" noProof="0" dirty="0"/>
              <a:t>Alle cijfers die je haalt tellen mee voor het eindexamendossier</a:t>
            </a:r>
          </a:p>
        </p:txBody>
      </p:sp>
    </p:spTree>
    <p:extLst>
      <p:ext uri="{BB962C8B-B14F-4D97-AF65-F5344CB8AC3E}">
        <p14:creationId xmlns:p14="http://schemas.microsoft.com/office/powerpoint/2010/main" val="8266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9A53-5F78-33C1-DEB8-6C666BFE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klas 5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0C06B-C6F6-3146-2B83-B144901365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22" y="1635124"/>
            <a:ext cx="7888694" cy="4217035"/>
          </a:xfrm>
        </p:spPr>
        <p:txBody>
          <a:bodyPr>
            <a:noAutofit/>
          </a:bodyPr>
          <a:lstStyle/>
          <a:p>
            <a:r>
              <a:rPr lang="nl-NL" sz="2400" dirty="0"/>
              <a:t>P1: Ruimtemeetkunde en constructies</a:t>
            </a:r>
            <a:br>
              <a:rPr lang="nl-NL" sz="2400" dirty="0"/>
            </a:br>
            <a:r>
              <a:rPr lang="nl-NL" sz="2400" dirty="0"/>
              <a:t>Praktische opdracht – 15% ED</a:t>
            </a:r>
          </a:p>
          <a:p>
            <a:r>
              <a:rPr lang="nl-NL" sz="2400" dirty="0"/>
              <a:t>P2: Statistiek en kansberekening</a:t>
            </a:r>
            <a:br>
              <a:rPr lang="nl-NL" sz="2400" dirty="0"/>
            </a:br>
            <a:r>
              <a:rPr lang="nl-NL" sz="2400" dirty="0"/>
              <a:t>Praktische opdracht – 15% ED</a:t>
            </a:r>
          </a:p>
          <a:p>
            <a:r>
              <a:rPr lang="nl-NL" sz="2400" dirty="0"/>
              <a:t>P3: Keuzeonderwerp Zebra boekje</a:t>
            </a:r>
            <a:br>
              <a:rPr lang="nl-NL" sz="2400" dirty="0"/>
            </a:br>
            <a:r>
              <a:rPr lang="nl-NL" sz="2400" dirty="0"/>
              <a:t>Presentatie/les – 10% ED</a:t>
            </a:r>
          </a:p>
          <a:p>
            <a:r>
              <a:rPr lang="nl-NL" sz="2400" dirty="0"/>
              <a:t>P4: Getallen</a:t>
            </a:r>
            <a:br>
              <a:rPr lang="nl-NL" sz="2400" dirty="0"/>
            </a:br>
            <a:r>
              <a:rPr lang="nl-NL" sz="2400" dirty="0"/>
              <a:t>Schriftelijke toets – 10% ED</a:t>
            </a:r>
          </a:p>
          <a:p>
            <a:r>
              <a:rPr lang="nl-NL" sz="2400" dirty="0"/>
              <a:t>P4: Boek over wiskundig thema lezen</a:t>
            </a:r>
          </a:p>
        </p:txBody>
      </p:sp>
    </p:spTree>
    <p:extLst>
      <p:ext uri="{BB962C8B-B14F-4D97-AF65-F5344CB8AC3E}">
        <p14:creationId xmlns:p14="http://schemas.microsoft.com/office/powerpoint/2010/main" val="13480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DE42E-0AAD-42C1-39CB-535CB762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5746-CCD9-FA73-ED2C-EEBC269D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klas 6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00397-F438-9C4B-8F33-AC2B24866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22" y="1635124"/>
            <a:ext cx="7888694" cy="4217035"/>
          </a:xfrm>
        </p:spPr>
        <p:txBody>
          <a:bodyPr>
            <a:noAutofit/>
          </a:bodyPr>
          <a:lstStyle/>
          <a:p>
            <a:r>
              <a:rPr lang="nl-NL" sz="2400" dirty="0"/>
              <a:t>P5: Boek over wiskundig thema lezen</a:t>
            </a:r>
            <a:br>
              <a:rPr lang="nl-NL" sz="2400" dirty="0"/>
            </a:br>
            <a:r>
              <a:rPr lang="nl-NL" sz="2400" dirty="0"/>
              <a:t>Creatieve verwerking – 10% ED</a:t>
            </a:r>
          </a:p>
          <a:p>
            <a:r>
              <a:rPr lang="nl-NL" sz="2400" dirty="0"/>
              <a:t>P5: Lineaire Algebra en Grafentheorie</a:t>
            </a:r>
            <a:br>
              <a:rPr lang="nl-NL" sz="2400" dirty="0"/>
            </a:br>
            <a:r>
              <a:rPr lang="nl-NL" sz="2400" dirty="0"/>
              <a:t>Schriftelijke toets (kleine PO) – 20% ED</a:t>
            </a:r>
          </a:p>
          <a:p>
            <a:r>
              <a:rPr lang="nl-NL" sz="2400" dirty="0"/>
              <a:t>P6: Discrete dynamische modellen</a:t>
            </a:r>
          </a:p>
          <a:p>
            <a:r>
              <a:rPr lang="nl-NL" sz="2400" dirty="0"/>
              <a:t>P7: Continue dynamische modellen</a:t>
            </a:r>
            <a:br>
              <a:rPr lang="nl-NL" sz="2400" dirty="0"/>
            </a:br>
            <a:r>
              <a:rPr lang="nl-NL" sz="2400" dirty="0"/>
              <a:t>Schriftelijke toets (dynamische modellen) – 20% ED</a:t>
            </a:r>
          </a:p>
        </p:txBody>
      </p:sp>
    </p:spTree>
    <p:extLst>
      <p:ext uri="{BB962C8B-B14F-4D97-AF65-F5344CB8AC3E}">
        <p14:creationId xmlns:p14="http://schemas.microsoft.com/office/powerpoint/2010/main" val="18362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Samengevat:</a:t>
            </a:r>
            <a:endParaRPr lang="en-US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1668780"/>
            <a:ext cx="7790179" cy="371949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Wiskunde D is een vak met meer diepgang en verbreding.</a:t>
            </a:r>
          </a:p>
          <a:p>
            <a:r>
              <a:rPr lang="nl-NL" dirty="0"/>
              <a:t>Wiskunde D gaat meer over ontdekken en minder over oplossen</a:t>
            </a:r>
          </a:p>
          <a:p>
            <a:r>
              <a:rPr lang="nl-NL" dirty="0"/>
              <a:t>Om wiskunde D te volgen moet je ook wiskunde B volgen</a:t>
            </a:r>
          </a:p>
          <a:p>
            <a:r>
              <a:rPr lang="nl-NL" dirty="0"/>
              <a:t>Wiskunde D heeft geen centraal eindexamen</a:t>
            </a:r>
          </a:p>
          <a:p>
            <a:r>
              <a:rPr lang="nl-NL" dirty="0"/>
              <a:t>Wiskunde D is niet moeilijker dan wiskunde B </a:t>
            </a:r>
          </a:p>
        </p:txBody>
      </p:sp>
    </p:spTree>
    <p:extLst>
      <p:ext uri="{BB962C8B-B14F-4D97-AF65-F5344CB8AC3E}">
        <p14:creationId xmlns:p14="http://schemas.microsoft.com/office/powerpoint/2010/main" val="8950225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46cc3-dafe-46cb-ad8a-0c1662b34ce6">
      <Terms xmlns="http://schemas.microsoft.com/office/infopath/2007/PartnerControls"/>
    </lcf76f155ced4ddcb4097134ff3c332f>
    <TaxCatchAll xmlns="63cc5f53-95b1-4bae-9339-83b3346e60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19" ma:contentTypeDescription="Een nieuw document maken." ma:contentTypeScope="" ma:versionID="790f7644aa1a76e4910ecdd43f4f1a84">
  <xsd:schema xmlns:xsd="http://www.w3.org/2001/XMLSchema" xmlns:xs="http://www.w3.org/2001/XMLSchema" xmlns:p="http://schemas.microsoft.com/office/2006/metadata/properties" xmlns:ns2="63cc5f53-95b1-4bae-9339-83b3346e6055" xmlns:ns3="75646cc3-dafe-46cb-ad8a-0c1662b34ce6" targetNamespace="http://schemas.microsoft.com/office/2006/metadata/properties" ma:root="true" ma:fieldsID="de6735782e46e86ef3470b2e9b5b7e6f" ns2:_="" ns3:_="">
    <xsd:import namespace="63cc5f53-95b1-4bae-9339-83b3346e6055"/>
    <xsd:import namespace="75646cc3-dafe-46cb-ad8a-0c1662b34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ac6152-db79-429a-a000-44b0dea44845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24656-AAD3-4795-959E-5B3F20E43D58}">
  <ds:schemaRefs>
    <ds:schemaRef ds:uri="75646cc3-dafe-46cb-ad8a-0c1662b34ce6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63cc5f53-95b1-4bae-9339-83b3346e6055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BF23F5-9250-418E-A33A-B20A553A5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c5f53-95b1-4bae-9339-83b3346e6055"/>
    <ds:schemaRef ds:uri="75646cc3-dafe-46cb-ad8a-0c1662b3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2D33D-D1F3-4D51-A251-7706B7B10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11715</TotalTime>
  <Words>336</Words>
  <Application>Microsoft Macintosh PowerPoint</Application>
  <PresentationFormat>Diavoorstelling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Kantoorthema</vt:lpstr>
      <vt:lpstr>PowerPoint-presentatie</vt:lpstr>
      <vt:lpstr>Wiskunde D</vt:lpstr>
      <vt:lpstr>Inhoud</vt:lpstr>
      <vt:lpstr>Wiskunde D</vt:lpstr>
      <vt:lpstr>Voor wie is wiskunde D</vt:lpstr>
      <vt:lpstr>Organisatie wiskunde D</vt:lpstr>
      <vt:lpstr>Programma klas 5</vt:lpstr>
      <vt:lpstr>Programma klas 6</vt:lpstr>
      <vt:lpstr>Samengevat: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12</cp:revision>
  <dcterms:created xsi:type="dcterms:W3CDTF">2017-03-09T16:58:20Z</dcterms:created>
  <dcterms:modified xsi:type="dcterms:W3CDTF">2026-01-12T12:11:45Z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0x010100D096F9D58E11CA4389A85E497BDE9A33</vt:lpwstr>
  </property>
  <property fmtid="{D5CDD505-2E9C-101B-9397-08002B2CF9AE}" pid="3" name="Order">
    <vt:r8>494100</vt:r8>
  </property>
  <property fmtid="{D5CDD505-2E9C-101B-9397-08002B2CF9AE}" pid="4" name="_ExtendedDescription">
    <vt:lpwstr/>
  </property>
</Properties>
</file>