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82" r:id="rId3"/>
    <p:sldId id="265" r:id="rId4"/>
    <p:sldId id="266" r:id="rId5"/>
    <p:sldId id="268" r:id="rId6"/>
    <p:sldId id="260" r:id="rId7"/>
    <p:sldId id="277" r:id="rId8"/>
    <p:sldId id="267" r:id="rId9"/>
    <p:sldId id="262" r:id="rId10"/>
    <p:sldId id="259" r:id="rId11"/>
    <p:sldId id="270" r:id="rId12"/>
    <p:sldId id="271" r:id="rId13"/>
    <p:sldId id="273" r:id="rId14"/>
    <p:sldId id="274" r:id="rId15"/>
    <p:sldId id="275" r:id="rId16"/>
    <p:sldId id="28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4669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8:01.648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109 14 24575,'-2'-1'0,"0"-1"0,0 1 0,0 1 0,0 0 0,0 0 0,0 0 0,0 0 0,-1 0 0,1-1 0,-1 1 0,1-1 0,0 1 0,1-1 0,-1-1 0,0 1 0,0-1 0,0 1 0,0 1 0,0 0 0,0 0 0,0 0 0,0 0 0,-1 0 0,1 0 0,0 0 0,0 0 0,0 0 0,-1 0 0,0 0 0,0 0 0,0 0 0,0 0 0,1 0 0,0 0 0,0 0 0,-1 0 0,1 0 0,0 0 0,0 0 0,0 0 0,-1 1 0,2 0 0,-1 1 0,0 0 0,1 0 0,-1-2 0,0 1 0,1-1 0,0 1 0,0 1 0,0 0 0,0-1 0,1 1 0,1-1 0,0 1 0,0 0 0,0-1 0,0 1 0,-1-1 0,0 1 0,0 0 0,1-1 0,1 1 0,-1-2 0,0 1 0,0 0 0,0 1 0,-1-1 0,1 0 0,-1 1 0,0 0 0,0 1 0,1-2 0,0 0 0,0 0 0,0 0 0,0 0 0,0 0 0,-1 1 0,0 0 0,1 0 0,0-1 0,-1 1 0,1-1 0,-1 1 0,0 0 0,0 0 0,0 0 0,1-1 0,-1 1 0,0 0 0,1-1 0,0 1 0,0 0 0,0-1 0,0 1 0,1 0 0,-1 0 0,0 0 0,0-1 0,0 1 0,0-1 0,-1 1 0,1-1 0,0 0 0,0 0 0,0 1 0,-1-1 0,1 0 0,0 1 0,0 0 0,0-1 0,0 0 0,0 0 0,0 0 0,1 0 0,-1 0 0,0 0 0,0 0 0,0 1 0,0-1 0,-1 0 0,1 1 0,-1-1 0,1 1 0,-1 0 0,0 0 0,1 0 0,-1 0 0,1-1 0,0 1 0,0-1 0,0 1 0,-1 0 0,1 0 0,1-1 0,-1 1 0,1-1 0,-1 1 0,0-1 0,0 0 0,0 1 0,0-1 0,0 1 0,0-1 0,0 0 0,0 0 0,-1 1 0,1-1 0,-1 1 0,1 0 0,0 0 0,0 0 0,0-1 0,0 1 0,0 0 0,0-2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8:01.649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32 0 24575,'-1'3'0,"1"0"0,-1-2 0,0 0 0,0 0 0,0 0 0,0 1 0,1-1 0,0 1 0,-1 0 0,-1 1 0,1-1 0,-1 0 0,1 0 0,0 0 0,0 0 0,0-1 0,0 1 0,0-1 0,0 0 0,0 0 0,0 0 0,0 0 0,0 1 0,1-1 0,-1 1 0,0 0 0,0 0 0,1 0 0,0 0 0,0 0 0,-1 0 0,1 0 0,0 0 0,0 0 0,0 0 0,0 1 0,0-1 0,-1 0 0,1 0 0,-1 1 0,1 0 0,-1 0 0,1 0 0,-1 0 0,1-1 0,0 1 0,0-2 0,0 1 0,0 0 0,0 0 0,0-1 0,0 1 0,0 0 0,0 0 0,0 1 0,0 0 0,0 0 0,0 0 0,0 0 0,0 0 0,0 0 0,0 0 0,0-1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8:12.628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109 14 24575,'-2'-1'0,"0"-1"0,0 1 0,0 1 0,0 0 0,0 0 0,0 0 0,0 0 0,-1 0 0,1-1 0,-1 1 0,1-1 0,0 1 0,1-1 0,-1-1 0,0 1 0,0-1 0,0 1 0,0 1 0,0 0 0,0 0 0,0 0 0,0 0 0,-1 0 0,1 0 0,0 0 0,0 0 0,0 0 0,-1 0 0,0 0 0,0 0 0,0 0 0,0 0 0,1 0 0,0 0 0,0 0 0,-1 0 0,1 0 0,0 0 0,0 0 0,0 0 0,-1 1 0,2 0 0,-1 1 0,0 0 0,1 0 0,-1-2 0,0 1 0,1-1 0,0 1 0,0 1 0,0 0 0,0-1 0,1 1 0,1-1 0,0 1 0,0 0 0,0-1 0,0 1 0,-1-1 0,0 1 0,0 0 0,1-1 0,1 1 0,-1-2 0,0 1 0,0 0 0,0 1 0,-1-1 0,1 0 0,-1 1 0,0 0 0,0 1 0,1-2 0,0 0 0,0 0 0,0 0 0,0 0 0,0 0 0,-1 1 0,0 0 0,1 0 0,0-1 0,-1 1 0,1-1 0,-1 1 0,0 0 0,0 0 0,0 0 0,1-1 0,-1 1 0,0 0 0,1-1 0,0 1 0,0 0 0,0-1 0,0 1 0,1 0 0,-1 0 0,0 0 0,0-1 0,0 1 0,0-1 0,-1 1 0,1-1 0,0 0 0,0 0 0,0 1 0,-1-1 0,1 0 0,0 1 0,0 0 0,0-1 0,0 0 0,0 0 0,0 0 0,1 0 0,-1 0 0,0 0 0,0 0 0,0 1 0,0-1 0,-1 0 0,1 1 0,-1-1 0,1 1 0,-1 0 0,0 0 0,1 0 0,-1 0 0,1-1 0,0 1 0,0-1 0,0 1 0,-1 0 0,1 0 0,1-1 0,-1 1 0,1-1 0,-1 1 0,0-1 0,0 0 0,0 1 0,0-1 0,0 1 0,0-1 0,0 0 0,0 0 0,-1 1 0,1-1 0,-1 1 0,1 0 0,0 0 0,0 0 0,0-1 0,0 1 0,0 0 0,0-2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8:12.629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32 0 24575,'-1'3'0,"1"0"0,-1-2 0,0 0 0,0 0 0,0 0 0,0 1 0,1-1 0,0 1 0,-1 0 0,-1 1 0,1-1 0,-1 0 0,1 0 0,0 0 0,0 0 0,0-1 0,0 1 0,0-1 0,0 0 0,0 0 0,0 0 0,0 0 0,0 1 0,1-1 0,-1 1 0,0 0 0,0 0 0,1 0 0,0 0 0,0 0 0,-1 0 0,1 0 0,0 0 0,0 0 0,0 0 0,0 1 0,0-1 0,-1 0 0,1 0 0,-1 1 0,1 0 0,-1 0 0,1 0 0,-1 0 0,1-1 0,0 1 0,0-2 0,0 1 0,0 0 0,0 0 0,0-1 0,0 1 0,0 0 0,0 0 0,0 1 0,0 0 0,0 0 0,0 0 0,0 0 0,0 0 0,0 0 0,0 0 0,0-1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2:52.236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109 14 24575,'-2'-1'0,"0"-1"0,0 1 0,0 1 0,0 0 0,0 0 0,0 0 0,0 0 0,-1 0 0,1-1 0,-1 1 0,1-1 0,0 1 0,1-1 0,-1-1 0,0 1 0,0-1 0,0 1 0,0 1 0,0 0 0,0 0 0,0 0 0,0 0 0,-1 0 0,1 0 0,0 0 0,0 0 0,0 0 0,-1 0 0,0 0 0,0 0 0,0 0 0,0 0 0,1 0 0,0 0 0,0 0 0,-1 0 0,1 0 0,0 0 0,0 0 0,0 0 0,-1 1 0,2 0 0,-1 1 0,0 0 0,1 0 0,-1-2 0,0 1 0,1-1 0,0 1 0,0 1 0,0 0 0,0-1 0,1 1 0,1-1 0,0 1 0,0 0 0,0-1 0,0 1 0,-1-1 0,0 1 0,0 0 0,1-1 0,1 1 0,-1-2 0,0 1 0,0 0 0,0 1 0,-1-1 0,1 0 0,-1 1 0,0 0 0,0 1 0,1-2 0,0 0 0,0 0 0,0 0 0,0 0 0,0 0 0,-1 1 0,0 0 0,1 0 0,0-1 0,-1 1 0,1-1 0,-1 1 0,0 0 0,0 0 0,0 0 0,1-1 0,-1 1 0,0 0 0,1-1 0,0 1 0,0 0 0,0-1 0,0 1 0,1 0 0,-1 0 0,0 0 0,0-1 0,0 1 0,0-1 0,-1 1 0,1-1 0,0 0 0,0 0 0,0 1 0,-1-1 0,1 0 0,0 1 0,0 0 0,0-1 0,0 0 0,0 0 0,0 0 0,1 0 0,-1 0 0,0 0 0,0 0 0,0 1 0,0-1 0,-1 0 0,1 1 0,-1-1 0,1 1 0,-1 0 0,0 0 0,1 0 0,-1 0 0,1-1 0,0 1 0,0-1 0,0 1 0,-1 0 0,1 0 0,1-1 0,-1 1 0,1-1 0,-1 1 0,0-1 0,0 0 0,0 1 0,0-1 0,0 1 0,0-1 0,0 0 0,0 0 0,-1 1 0,1-1 0,-1 1 0,1 0 0,0 0 0,0 0 0,0-1 0,0 1 0,0 0 0,0-2 0,-1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2:57.284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32 0 24575,'-1'3'0,"1"0"0,-1-2 0,0 0 0,0 0 0,0 0 0,0 1 0,1-1 0,0 1 0,-1 0 0,-1 1 0,1-1 0,-1 0 0,1 0 0,0 0 0,0 0 0,0-1 0,0 1 0,0-1 0,0 0 0,0 0 0,0 0 0,0 0 0,0 1 0,1-1 0,-1 1 0,0 0 0,0 0 0,1 0 0,0 0 0,0 0 0,-1 0 0,1 0 0,0 0 0,0 0 0,0 0 0,0 1 0,0-1 0,-1 0 0,1 0 0,-1 1 0,1 0 0,-1 0 0,1 0 0,-1 0 0,1-1 0,0 1 0,0-2 0,0 1 0,0 0 0,0 0 0,0-1 0,0 1 0,0 0 0,0 0 0,0 1 0,0 0 0,0 0 0,0 0 0,0 0 0,0 0 0,0 0 0,0 0 0,0-1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3:06.338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109 14 24575,'-2'-1'0,"0"-1"0,0 1 0,0 1 0,0 0 0,0 0 0,0 0 0,0 0 0,-1 0 0,1-1 0,-1 1 0,1-1 0,0 1 0,1-1 0,-1-1 0,0 1 0,0-1 0,0 1 0,0 1 0,0 0 0,0 0 0,0 0 0,0 0 0,-1 0 0,1 0 0,0 0 0,0 0 0,0 0 0,-1 0 0,0 0 0,0 0 0,0 0 0,0 0 0,1 0 0,0 0 0,0 0 0,-1 0 0,1 0 0,0 0 0,0 0 0,0 0 0,-1 1 0,2 0 0,-1 1 0,0 0 0,1 0 0,-1-2 0,0 1 0,1-1 0,0 1 0,0 1 0,0 0 0,0-1 0,1 1 0,1-1 0,0 1 0,0 0 0,0-1 0,0 1 0,-1-1 0,0 1 0,0 0 0,1-1 0,1 1 0,-1-2 0,0 1 0,0 0 0,0 1 0,-1-1 0,1 0 0,-1 1 0,0 0 0,0 1 0,1-2 0,0 0 0,0 0 0,0 0 0,0 0 0,0 0 0,-1 1 0,0 0 0,1 0 0,0-1 0,-1 1 0,1-1 0,-1 1 0,0 0 0,0 0 0,0 0 0,1-1 0,-1 1 0,0 0 0,1-1 0,0 1 0,0 0 0,0-1 0,0 1 0,1 0 0,-1 0 0,0 0 0,0-1 0,0 1 0,0-1 0,-1 1 0,1-1 0,0 0 0,0 0 0,0 1 0,-1-1 0,1 0 0,0 1 0,0 0 0,0-1 0,0 0 0,0 0 0,0 0 0,1 0 0,-1 0 0,0 0 0,0 0 0,0 1 0,0-1 0,-1 0 0,1 1 0,-1-1 0,1 1 0,-1 0 0,0 0 0,1 0 0,-1 0 0,1-1 0,0 1 0,0-1 0,0 1 0,-1 0 0,1 0 0,1-1 0,-1 1 0,1-1 0,-1 1 0,0-1 0,0 0 0,0 1 0,0-1 0,0 1 0,0-1 0,0 0 0,0 0 0,-1 1 0,1-1 0,-1 1 0,1 0 0,0 0 0,0 0 0,0-1 0,0 1 0,0 0 0,0-2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3:06.339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32 0 24575,'-1'3'0,"1"0"0,-1-2 0,0 0 0,0 0 0,0 0 0,0 1 0,1-1 0,0 1 0,-1 0 0,-1 1 0,1-1 0,-1 0 0,1 0 0,0 0 0,0 0 0,0-1 0,0 1 0,0-1 0,0 0 0,0 0 0,0 0 0,0 0 0,0 1 0,1-1 0,-1 1 0,0 0 0,0 0 0,1 0 0,0 0 0,0 0 0,-1 0 0,1 0 0,0 0 0,0 0 0,0 0 0,0 1 0,0-1 0,-1 0 0,1 0 0,-1 1 0,1 0 0,-1 0 0,1 0 0,-1 0 0,1-1 0,0 1 0,0-2 0,0 1 0,0 0 0,0 0 0,0-1 0,0 1 0,0 0 0,0 0 0,0 1 0,0 0 0,0 0 0,0 0 0,0 0 0,0 0 0,0 0 0,0 0 0,0-1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C9989-2DF7-3347-B5DF-EE4B06699D4B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4C869-CF09-D34A-AF38-A3CEB25249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37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BAEA4-E87C-7715-D252-8F86C8E70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9C3615-A596-4EAB-B3D5-0435F8BBA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CC784C-B989-1674-7F25-E4AA5199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54FD5A-A578-C017-8FA4-2BDEC754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299543-4134-6AC5-0640-2F08C13B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38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E289A-231A-F4D9-D4DD-12DA3ECD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362614-7D5E-8480-E0FE-800A3A7C0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738ABC-57B3-A44C-C785-177BCC90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1A8685-E2BF-FD7E-1EB5-B4A49401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5A2E7D-9B3B-E942-3565-98CD1C6A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21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73D75AE-0952-C44E-5DE9-ECEFBE715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0056CE-577F-4B1C-C1B1-185C5B371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EB5F9B-9336-59D0-3FD0-E4F578D8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1C1C1E-2E3F-8CCC-04EE-4D0A66A6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FAB542-3A6F-37EB-3279-1F82232A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1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B5D84-A1E5-0FD3-4E57-F330F785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B5C7C8-188A-FB19-F82C-FF8568C1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CE88A5-AE5F-BD47-03E5-48D69C59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AD8C54-0C01-6683-EB94-6AD060BB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2ED757-BFE7-760F-EE5A-2D0ADA68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7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37419-920A-A0F2-DD3A-A15868A4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FDA00B-8F6D-6D0C-4057-C3A243F5A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B87F5B-4E2D-F58C-3252-776E71C6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A76859-C255-DD11-B575-37461C88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5A141-7537-F80E-7640-FE26937C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02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F6C74-671E-8C7C-B578-1749A62C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455E19-1439-F997-F6E8-0356BA59E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500820-771D-AF95-C81C-5041C383B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680BA7-C68B-C632-3918-38507A74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12A0D0-42BB-7678-AF90-7626F4B2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AB5967-E9BD-996E-D38F-A8725D4C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94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D4066-3A30-EAD0-0E29-F021968B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984C5E-0748-D790-D548-23D9B8509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4251D7-5A4E-ADA5-6F8D-0454EDBF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F52A16-4DFB-5E25-DC00-40D6ED8C6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165048-DCFA-579E-C0C6-5987CFEC5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706C3A7-5745-4E5F-9C6C-319BFC56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0C141F-9FB0-A095-6183-32447027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38B9612-1CC4-13D8-F630-7571C2F3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64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E0D34-6CC4-E93C-3E49-E818E0D0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BC7FEE-47CE-00E6-1131-37D27544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005882-E3F3-2320-203E-C41CB6B3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33FD92-A939-C11B-6B5C-0877D615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67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47232E-FE91-DDD9-FDDC-467FE0EA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39E1A23-E5AB-D5DF-6601-04E04965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71E70D-009B-A969-7A27-4EDA23A7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10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F1ABB-67A4-4350-0C1B-B213E0C6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1E68E4-D495-023E-6FBA-DCD05FE4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EBE479-4DB7-0D74-1EC3-EA7B64B4E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AEF12-F670-5B5A-CC43-17F57A6D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BE022A-E4B3-7611-47C4-B3B3FF4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B81510-0341-D7A0-C7F0-ACE4F206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78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16742-0F5B-FFAA-5F6C-CB94DC06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FCCF94-D7F5-34B3-E29F-AFA4DEA01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32BCBC-77BB-9F51-B1ED-5666E35E0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CA0427-ED21-C58F-E0D6-DD798074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F0B46A-D80D-EA05-B409-F15D7435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BAADE9-B356-E849-6937-D5842BFE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01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78EA9B-440E-19BD-A9B0-A1D7311A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ED35B2-AEF3-3194-5D14-8E2FA96B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8BFF2B-F376-003C-BE19-2BB62AF50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6E1D-4904-5945-8B46-449CF4F86EDD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0C591A-787E-2D3F-4102-852693714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974397-2E55-59C4-C7BF-75E41C8BA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3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12" Type="http://schemas.openxmlformats.org/officeDocument/2006/relationships/customXml" Target="../ink/ink4.xml"/><Relationship Id="rId2" Type="http://schemas.openxmlformats.org/officeDocument/2006/relationships/hyperlink" Target="mailto:l.vander.holst@niftarlake.nl" TargetMode="Externa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10" Type="http://schemas.openxmlformats.org/officeDocument/2006/relationships/image" Target="../media/image4.pn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openxmlformats.org/officeDocument/2006/relationships/customXml" Target="../ink/ink5.xml"/><Relationship Id="rId12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customXml" Target="../ink/ink7.xml"/><Relationship Id="rId5" Type="http://schemas.openxmlformats.org/officeDocument/2006/relationships/hyperlink" Target="mailto:j.heuvelmans@niftarlake.nl" TargetMode="External"/><Relationship Id="rId1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hyperlink" Target="mailto:l.vander.holst@niftarlake.nl" TargetMode="External"/><Relationship Id="rId9" Type="http://schemas.openxmlformats.org/officeDocument/2006/relationships/customXml" Target="../ink/ink6.xml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8DB59409-D3B2-BD65-82E8-0802C81768CF}"/>
              </a:ext>
            </a:extLst>
          </p:cNvPr>
          <p:cNvSpPr txBox="1"/>
          <p:nvPr/>
        </p:nvSpPr>
        <p:spPr>
          <a:xfrm>
            <a:off x="3045619" y="1095019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81182BC-7D7A-18E0-5941-1583845B9D73}"/>
              </a:ext>
            </a:extLst>
          </p:cNvPr>
          <p:cNvSpPr txBox="1"/>
          <p:nvPr/>
        </p:nvSpPr>
        <p:spPr>
          <a:xfrm>
            <a:off x="645002" y="467888"/>
            <a:ext cx="313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l.vander.holst@niftarlake.nl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24D17E8-6326-2D6C-2621-EB7880CBA93D}"/>
              </a:ext>
            </a:extLst>
          </p:cNvPr>
          <p:cNvSpPr txBox="1"/>
          <p:nvPr/>
        </p:nvSpPr>
        <p:spPr>
          <a:xfrm>
            <a:off x="645002" y="1205865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j.heuvelmans@niftarlake.nl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4AB29E6D-DDBE-B5DA-A75D-269B814E75D6}"/>
              </a:ext>
            </a:extLst>
          </p:cNvPr>
          <p:cNvGrpSpPr/>
          <p:nvPr/>
        </p:nvGrpSpPr>
        <p:grpSpPr>
          <a:xfrm>
            <a:off x="361167" y="446372"/>
            <a:ext cx="197183" cy="307856"/>
            <a:chOff x="435315" y="6237824"/>
            <a:chExt cx="197183" cy="307856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1AEE5A68-C504-4260-12FD-BC0D87C6A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12263" r="9295"/>
            <a:stretch/>
          </p:blipFill>
          <p:spPr>
            <a:xfrm rot="8240815" flipH="1">
              <a:off x="484399" y="6237824"/>
              <a:ext cx="148099" cy="30785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F6FA28EF-EF13-A140-C238-B9031FFF7B74}"/>
                    </a:ext>
                  </a:extLst>
                </p14:cNvPr>
                <p14:cNvContentPartPr/>
                <p14:nvPr/>
              </p14:nvContentPartPr>
              <p14:xfrm>
                <a:off x="435315" y="6273265"/>
                <a:ext cx="39240" cy="6300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F6FA28EF-EF13-A140-C238-B9031FFF7B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195" y="6267145"/>
                  <a:ext cx="51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1FCDB836-30A8-B2C0-0398-6F2E6DAB88DB}"/>
                    </a:ext>
                  </a:extLst>
                </p14:cNvPr>
                <p14:cNvContentPartPr/>
                <p14:nvPr/>
              </p14:nvContentPartPr>
              <p14:xfrm>
                <a:off x="441435" y="6267505"/>
                <a:ext cx="11520" cy="4788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1FCDB836-30A8-B2C0-0398-6F2E6DAB88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315" y="6261385"/>
                  <a:ext cx="237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D9897B6-DF3A-FA16-3167-10DC8F3F06CE}"/>
              </a:ext>
            </a:extLst>
          </p:cNvPr>
          <p:cNvGrpSpPr/>
          <p:nvPr/>
        </p:nvGrpSpPr>
        <p:grpSpPr>
          <a:xfrm>
            <a:off x="400407" y="1205865"/>
            <a:ext cx="197183" cy="307856"/>
            <a:chOff x="435315" y="6237824"/>
            <a:chExt cx="197183" cy="307856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71F4B297-463A-375C-F583-87C9CAF34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12263" r="9295"/>
            <a:stretch/>
          </p:blipFill>
          <p:spPr>
            <a:xfrm rot="8240815" flipH="1">
              <a:off x="484399" y="6237824"/>
              <a:ext cx="148099" cy="30785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5FCD22DE-CA46-FFD0-A22F-B5ECEA243D04}"/>
                    </a:ext>
                  </a:extLst>
                </p14:cNvPr>
                <p14:cNvContentPartPr/>
                <p14:nvPr/>
              </p14:nvContentPartPr>
              <p14:xfrm>
                <a:off x="435315" y="6273265"/>
                <a:ext cx="39240" cy="63000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5FCD22DE-CA46-FFD0-A22F-B5ECEA243D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195" y="6267145"/>
                  <a:ext cx="51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t 16">
                  <a:extLst>
                    <a:ext uri="{FF2B5EF4-FFF2-40B4-BE49-F238E27FC236}">
                      <a16:creationId xmlns:a16="http://schemas.microsoft.com/office/drawing/2014/main" id="{E9819E72-FF5B-09C0-C075-51B811F4C608}"/>
                    </a:ext>
                  </a:extLst>
                </p14:cNvPr>
                <p14:cNvContentPartPr/>
                <p14:nvPr/>
              </p14:nvContentPartPr>
              <p14:xfrm>
                <a:off x="441435" y="6267505"/>
                <a:ext cx="11520" cy="47880"/>
              </p14:xfrm>
            </p:contentPart>
          </mc:Choice>
          <mc:Fallback xmlns="">
            <p:pic>
              <p:nvPicPr>
                <p:cNvPr id="17" name="Inkt 16">
                  <a:extLst>
                    <a:ext uri="{FF2B5EF4-FFF2-40B4-BE49-F238E27FC236}">
                      <a16:creationId xmlns:a16="http://schemas.microsoft.com/office/drawing/2014/main" id="{E9819E72-FF5B-09C0-C075-51B811F4C6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315" y="6261385"/>
                  <a:ext cx="23760" cy="60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Rechthoek 17">
            <a:extLst>
              <a:ext uri="{FF2B5EF4-FFF2-40B4-BE49-F238E27FC236}">
                <a16:creationId xmlns:a16="http://schemas.microsoft.com/office/drawing/2014/main" id="{318393A1-FE26-F4A8-CAC1-257F1A6CE2C6}"/>
              </a:ext>
            </a:extLst>
          </p:cNvPr>
          <p:cNvSpPr/>
          <p:nvPr/>
        </p:nvSpPr>
        <p:spPr>
          <a:xfrm>
            <a:off x="325544" y="464973"/>
            <a:ext cx="3311696" cy="389190"/>
          </a:xfrm>
          <a:prstGeom prst="rect">
            <a:avLst/>
          </a:prstGeom>
          <a:solidFill>
            <a:srgbClr val="E5F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D8DC083-D210-804D-0B52-D173B50C8FC9}"/>
              </a:ext>
            </a:extLst>
          </p:cNvPr>
          <p:cNvSpPr/>
          <p:nvPr/>
        </p:nvSpPr>
        <p:spPr>
          <a:xfrm>
            <a:off x="325544" y="1186754"/>
            <a:ext cx="3311696" cy="389190"/>
          </a:xfrm>
          <a:prstGeom prst="rect">
            <a:avLst/>
          </a:prstGeom>
          <a:solidFill>
            <a:srgbClr val="E5F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2343361-BF03-D01D-0C66-EF2BC59BC9D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781B0A4-6373-CABD-0D5A-9A86AF287382}"/>
              </a:ext>
            </a:extLst>
          </p:cNvPr>
          <p:cNvSpPr txBox="1"/>
          <p:nvPr/>
        </p:nvSpPr>
        <p:spPr>
          <a:xfrm>
            <a:off x="4873550" y="228601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pic>
        <p:nvPicPr>
          <p:cNvPr id="2" name="Tijdelijke aanduiding voor inhoud 4" descr="Afbeelding met tekst, grafische vormgeving, tekenfilm, illustratie&#10;&#10;Automatisch gegenereerde beschrijving">
            <a:extLst>
              <a:ext uri="{FF2B5EF4-FFF2-40B4-BE49-F238E27FC236}">
                <a16:creationId xmlns:a16="http://schemas.microsoft.com/office/drawing/2014/main" id="{A3C5EAB3-1E0B-3F80-8AC5-97A634C276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7523" r="18273" b="65352"/>
          <a:stretch>
            <a:fillRect/>
          </a:stretch>
        </p:blipFill>
        <p:spPr>
          <a:xfrm>
            <a:off x="1506717" y="2095018"/>
            <a:ext cx="9327187" cy="386419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AB76C79-3DA5-A718-ACCE-C1EB42DBBEAE}"/>
              </a:ext>
            </a:extLst>
          </p:cNvPr>
          <p:cNvSpPr txBox="1"/>
          <p:nvPr/>
        </p:nvSpPr>
        <p:spPr>
          <a:xfrm>
            <a:off x="9999380" y="6293624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Chesron Ledes</a:t>
            </a:r>
          </a:p>
        </p:txBody>
      </p:sp>
    </p:spTree>
    <p:extLst>
      <p:ext uri="{BB962C8B-B14F-4D97-AF65-F5344CB8AC3E}">
        <p14:creationId xmlns:p14="http://schemas.microsoft.com/office/powerpoint/2010/main" val="21249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9768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9768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8" grpId="0"/>
      <p:bldP spid="18" grpId="0" animBg="1"/>
      <p:bldP spid="19" grpId="0" animBg="1"/>
      <p:bldP spid="7" grpId="0"/>
      <p:bldP spid="7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A4909-7D2F-0FC8-7556-532E20F8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47C071A-9084-6C1C-1405-E2D6924F215D}"/>
              </a:ext>
            </a:extLst>
          </p:cNvPr>
          <p:cNvSpPr txBox="1"/>
          <p:nvPr/>
        </p:nvSpPr>
        <p:spPr>
          <a:xfrm>
            <a:off x="235529" y="1889240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 is iets voor jou als je: ...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306274-EF0E-3264-9AC5-A055FEFFB585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9DF8C9-3456-E22E-4D41-2368C2DE3FC2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12" name="Afbeelding 11" descr="Afbeelding met tekenfilm, tekening, clipart, illustratie&#10;&#10;Automatisch gegenereerde beschrijving">
            <a:extLst>
              <a:ext uri="{FF2B5EF4-FFF2-40B4-BE49-F238E27FC236}">
                <a16:creationId xmlns:a16="http://schemas.microsoft.com/office/drawing/2014/main" id="{F90B72DA-DF4D-A546-CA58-56D681618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4" b="92908" l="10000" r="90000">
                        <a14:foregroundMark x1="25417" y1="16667" x2="16667" y2="39007"/>
                        <a14:foregroundMark x1="16667" y1="39007" x2="11667" y2="44326"/>
                        <a14:foregroundMark x1="57083" y1="26596" x2="54583" y2="26950"/>
                        <a14:foregroundMark x1="62500" y1="16667" x2="62500" y2="16667"/>
                        <a14:foregroundMark x1="85833" y1="67021" x2="62083" y2="90071"/>
                        <a14:foregroundMark x1="85000" y1="67021" x2="77917" y2="79433"/>
                        <a14:foregroundMark x1="85833" y1="72340" x2="80417" y2="76950"/>
                        <a14:foregroundMark x1="57917" y1="88298" x2="56250" y2="90071"/>
                        <a14:foregroundMark x1="57083" y1="92908" x2="57083" y2="929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10" y="-3540"/>
            <a:ext cx="1775336" cy="208601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3B7ED66-229E-70B4-F2F3-E5F0345C3158}"/>
              </a:ext>
            </a:extLst>
          </p:cNvPr>
          <p:cNvSpPr txBox="1"/>
          <p:nvPr/>
        </p:nvSpPr>
        <p:spPr>
          <a:xfrm>
            <a:off x="1390490" y="2546337"/>
            <a:ext cx="8667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... liever leert door doen dan door in de boeken te duiken;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B978575-0368-A6BA-DEEF-6772EB55E3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90000" l="9184" r="89796">
                        <a14:foregroundMark x1="23469" y1="14444" x2="23469" y2="14444"/>
                      </a14:backgroundRemoval>
                    </a14:imgEffect>
                  </a14:imgLayer>
                </a14:imgProps>
              </a:ext>
            </a:extLst>
          </a:blip>
          <a:srcRect t="8448"/>
          <a:stretch/>
        </p:blipFill>
        <p:spPr>
          <a:xfrm>
            <a:off x="1010048" y="2648012"/>
            <a:ext cx="380442" cy="31987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BA41D7F-3C1A-4EE4-2997-346DEE13A584}"/>
              </a:ext>
            </a:extLst>
          </p:cNvPr>
          <p:cNvSpPr txBox="1"/>
          <p:nvPr/>
        </p:nvSpPr>
        <p:spPr>
          <a:xfrm>
            <a:off x="1390489" y="3171232"/>
            <a:ext cx="8667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... ondernemend en proactief bent;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98D40E-BBDC-24A2-2C9D-A6286130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90000" l="9184" r="89796">
                        <a14:foregroundMark x1="23469" y1="14444" x2="23469" y2="14444"/>
                      </a14:backgroundRemoval>
                    </a14:imgEffect>
                  </a14:imgLayer>
                </a14:imgProps>
              </a:ext>
            </a:extLst>
          </a:blip>
          <a:srcRect t="8448"/>
          <a:stretch/>
        </p:blipFill>
        <p:spPr>
          <a:xfrm>
            <a:off x="1010048" y="3272907"/>
            <a:ext cx="380442" cy="31987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B39D83E-AFB4-516B-D1B4-471E020ACA15}"/>
              </a:ext>
            </a:extLst>
          </p:cNvPr>
          <p:cNvSpPr txBox="1"/>
          <p:nvPr/>
        </p:nvSpPr>
        <p:spPr>
          <a:xfrm>
            <a:off x="1390490" y="3796127"/>
            <a:ext cx="8667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... niet kunt wachten om te beginnen met werken;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63A4EC2-0361-5932-173F-26DB88A47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90000" l="9184" r="89796">
                        <a14:foregroundMark x1="23469" y1="14444" x2="23469" y2="14444"/>
                      </a14:backgroundRemoval>
                    </a14:imgEffect>
                  </a14:imgLayer>
                </a14:imgProps>
              </a:ext>
            </a:extLst>
          </a:blip>
          <a:srcRect t="8448"/>
          <a:stretch/>
        </p:blipFill>
        <p:spPr>
          <a:xfrm>
            <a:off x="1010048" y="3897802"/>
            <a:ext cx="380442" cy="31987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5127A95-9855-3C5B-34F8-34C634DB724F}"/>
              </a:ext>
            </a:extLst>
          </p:cNvPr>
          <p:cNvSpPr txBox="1"/>
          <p:nvPr/>
        </p:nvSpPr>
        <p:spPr>
          <a:xfrm>
            <a:off x="1390490" y="4421022"/>
            <a:ext cx="8175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... graag samenwerkt en communicatief sterk bent; 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BFB0A76-2A51-FCCD-102F-4ABF25A32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90000" l="9184" r="89796">
                        <a14:foregroundMark x1="23469" y1="14444" x2="23469" y2="14444"/>
                      </a14:backgroundRemoval>
                    </a14:imgEffect>
                  </a14:imgLayer>
                </a14:imgProps>
              </a:ext>
            </a:extLst>
          </a:blip>
          <a:srcRect t="8448"/>
          <a:stretch/>
        </p:blipFill>
        <p:spPr>
          <a:xfrm>
            <a:off x="1010048" y="4522697"/>
            <a:ext cx="380442" cy="31987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EE66E9B4-44E8-C5DB-F513-750EE6640C8E}"/>
              </a:ext>
            </a:extLst>
          </p:cNvPr>
          <p:cNvSpPr txBox="1"/>
          <p:nvPr/>
        </p:nvSpPr>
        <p:spPr>
          <a:xfrm>
            <a:off x="1390490" y="5045917"/>
            <a:ext cx="8175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... een presentatie geven / verslag maken leuker vindt dan het maken van een toets.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91638AA2-9752-7664-DED0-F020BA2C4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90000" l="9184" r="89796">
                        <a14:foregroundMark x1="23469" y1="14444" x2="23469" y2="14444"/>
                      </a14:backgroundRemoval>
                    </a14:imgEffect>
                  </a14:imgLayer>
                </a14:imgProps>
              </a:ext>
            </a:extLst>
          </a:blip>
          <a:srcRect t="8448"/>
          <a:stretch/>
        </p:blipFill>
        <p:spPr>
          <a:xfrm>
            <a:off x="1010048" y="5147592"/>
            <a:ext cx="380442" cy="31987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7CE1EA4-F3A9-BA95-97BD-44A485FD01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54933C6-5477-3EAC-2AA3-7B7F9EDF85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5026" l="10000" r="95333">
                        <a14:foregroundMark x1="68889" y1="92932" x2="70667" y2="93717"/>
                        <a14:foregroundMark x1="18667" y1="95157" x2="23333" y2="95157"/>
                        <a14:foregroundMark x1="59556" y1="91754" x2="69111" y2="94110"/>
                        <a14:backgroundMark x1="47333" y1="88613" x2="44000" y2="99084"/>
                        <a14:backgroundMark x1="94222" y1="84293" x2="89556" y2="92016"/>
                        <a14:backgroundMark x1="81111" y1="89398" x2="81111" y2="96728"/>
                        <a14:backgroundMark x1="83111" y1="89398" x2="83111" y2="91361"/>
                        <a14:backgroundMark x1="86222" y1="86257" x2="84889" y2="91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357" y="1442393"/>
            <a:ext cx="3108306" cy="52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5B287A-FA27-B05D-E604-17AE3BA58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24DF893-EABB-F7BC-4029-2CD4F1724C2A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5A4D2B-F769-B03B-87BB-15AA195D14A6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1041D454-8A8E-CEF2-EDA7-154A21F0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9AFC7E-177B-5645-ED5B-2DDC86C3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1 – Hogeschool Utrecht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BA4CF5-930E-99F4-DEC0-5D549AF3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/>
              <a:t>De opdracht</a:t>
            </a:r>
            <a:br>
              <a:rPr lang="nl-NL" dirty="0"/>
            </a:br>
            <a:r>
              <a:rPr lang="nl-NL" dirty="0"/>
              <a:t>De Hogeschool Utrecht (HU) wil dat meer havo-4 en vwo-5 leerlingen een </a:t>
            </a:r>
            <a:r>
              <a:rPr lang="nl-NL" b="1" dirty="0"/>
              <a:t>open dag</a:t>
            </a:r>
            <a:r>
              <a:rPr lang="nl-NL" dirty="0"/>
              <a:t> bezoeken. Zij vragen jullie om te onderzoeken:</a:t>
            </a:r>
          </a:p>
          <a:p>
            <a:pPr marL="0" indent="0" algn="ctr">
              <a:buNone/>
            </a:pPr>
            <a:r>
              <a:rPr lang="nl-NL" dirty="0"/>
              <a:t>	👉 </a:t>
            </a:r>
            <a:r>
              <a:rPr lang="nl-NL" i="1" dirty="0"/>
              <a:t>“Hoe kunnen we leerlingen van het </a:t>
            </a:r>
            <a:r>
              <a:rPr lang="nl-NL" i="1" dirty="0" err="1"/>
              <a:t>Niftarlake</a:t>
            </a:r>
            <a:r>
              <a:rPr lang="nl-NL" i="1" dirty="0"/>
              <a:t> College beter stimuleren om een open dag van de HU te bezoeken?”</a:t>
            </a:r>
            <a:endParaRPr lang="nl-NL" dirty="0"/>
          </a:p>
          <a:p>
            <a:r>
              <a:rPr lang="nl-NL" b="1" dirty="0"/>
              <a:t>Wat ga je doen?</a:t>
            </a:r>
            <a:endParaRPr lang="nl-NL" dirty="0"/>
          </a:p>
          <a:p>
            <a:pPr lvl="1"/>
            <a:r>
              <a:rPr lang="nl-NL" dirty="0"/>
              <a:t>Kennismaken met de HU tijdens een bedrijfsbezoek.</a:t>
            </a:r>
          </a:p>
          <a:p>
            <a:pPr lvl="1"/>
            <a:r>
              <a:rPr lang="nl-NL" dirty="0"/>
              <a:t>Onderzoek doen onder klasgenoten en mentoren (interviews, enquêtes, deskresearch).</a:t>
            </a:r>
          </a:p>
          <a:p>
            <a:pPr lvl="1"/>
            <a:r>
              <a:rPr lang="nl-NL" dirty="0"/>
              <a:t>SWOT-analyse maken van de HU en de doelgroep.</a:t>
            </a:r>
          </a:p>
          <a:p>
            <a:pPr lvl="1"/>
            <a:r>
              <a:rPr lang="nl-NL" dirty="0"/>
              <a:t>Conclusies vertalen naar </a:t>
            </a:r>
            <a:r>
              <a:rPr lang="nl-NL" b="1" dirty="0"/>
              <a:t>concrete adviezen</a:t>
            </a:r>
            <a:r>
              <a:rPr lang="nl-NL" dirty="0"/>
              <a:t> voor de HU.</a:t>
            </a:r>
          </a:p>
          <a:p>
            <a:r>
              <a:rPr lang="nl-NL" b="1" dirty="0"/>
              <a:t>Eindproduct</a:t>
            </a:r>
            <a:endParaRPr lang="nl-NL" dirty="0"/>
          </a:p>
          <a:p>
            <a:pPr lvl="1"/>
            <a:r>
              <a:rPr lang="nl-NL" dirty="0"/>
              <a:t>Een </a:t>
            </a:r>
            <a:r>
              <a:rPr lang="nl-NL" b="1" dirty="0"/>
              <a:t>adviesrapport</a:t>
            </a:r>
            <a:r>
              <a:rPr lang="nl-NL" dirty="0"/>
              <a:t> met aanbevelingen.</a:t>
            </a:r>
          </a:p>
          <a:p>
            <a:pPr lvl="1"/>
            <a:r>
              <a:rPr lang="nl-NL" dirty="0"/>
              <a:t>Een </a:t>
            </a:r>
            <a:r>
              <a:rPr lang="nl-NL" b="1" dirty="0"/>
              <a:t>presentatie</a:t>
            </a:r>
            <a:r>
              <a:rPr lang="nl-NL" dirty="0"/>
              <a:t> waarin je je bevindingen en ideeën deelt met docent (en eventueel HU).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004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6DA74-225B-6FDA-90B5-5EF3A1C55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9AB1342A-9481-567D-CBD0-392A5403C37A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D62F4BD-B049-3FD8-1653-C934C56AEEDC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18DD6791-4EA5-7294-099A-79F8E97517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3C1FA1-B47D-27DF-37CC-6DF35E5B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2 - Horeca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22FDAF-9D5B-F0C7-5AEB-38DABED80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De opdracht</a:t>
            </a:r>
            <a:br>
              <a:rPr lang="nl-NL" dirty="0"/>
            </a:br>
            <a:r>
              <a:rPr lang="nl-NL" dirty="0"/>
              <a:t>Een horecaondernemer in Utrecht wil zijn zaak verder ontwikkelen. Jullie onderzoeken een </a:t>
            </a:r>
            <a:r>
              <a:rPr lang="nl-NL" b="1" dirty="0"/>
              <a:t>concreet vraagstuk</a:t>
            </a:r>
            <a:r>
              <a:rPr lang="nl-NL" dirty="0"/>
              <a:t> en bedenken een praktisch en creatief advies dat aansluit bij de wensen van de opdrachtgever.</a:t>
            </a:r>
          </a:p>
          <a:p>
            <a:r>
              <a:rPr lang="nl-NL" b="1" dirty="0"/>
              <a:t>Wat ga je doen?</a:t>
            </a:r>
            <a:endParaRPr lang="nl-NL" dirty="0"/>
          </a:p>
          <a:p>
            <a:pPr lvl="1"/>
            <a:r>
              <a:rPr lang="nl-NL" dirty="0"/>
              <a:t>Kennismaken met de opdrachtgever tijdens een bedrijfsbezoek.</a:t>
            </a:r>
          </a:p>
          <a:p>
            <a:pPr lvl="1"/>
            <a:r>
              <a:rPr lang="nl-NL" dirty="0"/>
              <a:t>Onderzoek uitvoeren: zowel bureauonderzoek als veldonderzoek.</a:t>
            </a:r>
          </a:p>
          <a:p>
            <a:pPr lvl="1"/>
            <a:r>
              <a:rPr lang="nl-NL" dirty="0"/>
              <a:t>Resultaten analyseren en vertalen naar een concreet plan of advies.</a:t>
            </a:r>
          </a:p>
          <a:p>
            <a:r>
              <a:rPr lang="nl-NL" b="1" dirty="0"/>
              <a:t>Eindproduct</a:t>
            </a:r>
            <a:endParaRPr lang="nl-NL" dirty="0"/>
          </a:p>
          <a:p>
            <a:pPr lvl="1"/>
            <a:r>
              <a:rPr lang="nl-NL" dirty="0"/>
              <a:t>Een </a:t>
            </a:r>
            <a:r>
              <a:rPr lang="nl-NL" b="1" dirty="0"/>
              <a:t>adviesrapport of actieplan</a:t>
            </a:r>
            <a:r>
              <a:rPr lang="nl-NL" dirty="0"/>
              <a:t> dat inspeelt op de vraag van de opdrachtgever.</a:t>
            </a:r>
          </a:p>
          <a:p>
            <a:pPr lvl="1"/>
            <a:r>
              <a:rPr lang="nl-NL" dirty="0"/>
              <a:t>Een </a:t>
            </a:r>
            <a:r>
              <a:rPr lang="nl-NL" b="1" dirty="0"/>
              <a:t>sfeervolle presentatie</a:t>
            </a:r>
            <a:r>
              <a:rPr lang="nl-NL" dirty="0"/>
              <a:t> waarin jullie bevindingen op een originele manier worden gedeeld.</a:t>
            </a:r>
          </a:p>
        </p:txBody>
      </p:sp>
    </p:spTree>
    <p:extLst>
      <p:ext uri="{BB962C8B-B14F-4D97-AF65-F5344CB8AC3E}">
        <p14:creationId xmlns:p14="http://schemas.microsoft.com/office/powerpoint/2010/main" val="37932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40AFB1-18E7-C443-5D1A-F09D1D710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229C581-5252-4161-B5E0-BA0054D985A1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5477418-CDEA-BD78-E2DF-EB585712C5D9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71181453-AF03-F301-822F-4196F0CFF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0E44B4-745A-4103-94FB-D05B33AA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Zelfportret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F1855-998E-127C-2F08-89C76755F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Opdracht</a:t>
            </a:r>
            <a:endParaRPr lang="nl-NL" dirty="0"/>
          </a:p>
          <a:p>
            <a:r>
              <a:rPr lang="nl-NL" dirty="0"/>
              <a:t>Maak een </a:t>
            </a:r>
            <a:r>
              <a:rPr lang="nl-NL" b="1" dirty="0"/>
              <a:t>zelfportret</a:t>
            </a:r>
            <a:r>
              <a:rPr lang="nl-NL" dirty="0"/>
              <a:t> waarin je laat zien welke ontwikkeling je dit jaar hebt doorgemaakt in Havo-P.</a:t>
            </a:r>
          </a:p>
          <a:p>
            <a:r>
              <a:rPr lang="nl-NL" dirty="0"/>
              <a:t>Kies een </a:t>
            </a:r>
            <a:r>
              <a:rPr lang="nl-NL" b="1" dirty="0"/>
              <a:t>vorm</a:t>
            </a:r>
            <a:r>
              <a:rPr lang="nl-NL" dirty="0"/>
              <a:t> die bij jou past: presentatie, video, poster, creatieve </a:t>
            </a:r>
            <a:r>
              <a:rPr lang="nl-NL" dirty="0" err="1"/>
              <a:t>visual</a:t>
            </a:r>
            <a:r>
              <a:rPr lang="nl-NL" dirty="0"/>
              <a:t>, verhaal of combinatie.</a:t>
            </a:r>
          </a:p>
          <a:p>
            <a:r>
              <a:rPr lang="nl-NL" dirty="0"/>
              <a:t>Vertel:</a:t>
            </a:r>
          </a:p>
          <a:p>
            <a:pPr lvl="1"/>
            <a:r>
              <a:rPr lang="nl-NL" dirty="0"/>
              <a:t>Wat heb je geleerd?</a:t>
            </a:r>
          </a:p>
          <a:p>
            <a:pPr lvl="1"/>
            <a:r>
              <a:rPr lang="nl-NL" dirty="0"/>
              <a:t>Waar ben je trots op?</a:t>
            </a:r>
          </a:p>
          <a:p>
            <a:pPr lvl="1"/>
            <a:r>
              <a:rPr lang="nl-NL" dirty="0"/>
              <a:t>Wat wil je volgend jaar nog verder ontwikkelen?</a:t>
            </a:r>
          </a:p>
          <a:p>
            <a:r>
              <a:rPr lang="nl-NL" b="1" dirty="0"/>
              <a:t>Doel</a:t>
            </a:r>
            <a:endParaRPr lang="nl-NL" dirty="0"/>
          </a:p>
          <a:p>
            <a:r>
              <a:rPr lang="nl-NL" dirty="0"/>
              <a:t>Je reflecteert op je eigen leerproces.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2487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EA35F-0870-8A2F-9C13-244D3949F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82B24E83-9C7F-97DE-9275-A3775DE0A498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F4D222-F62B-C357-D2EB-3E47A76F42B3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B581898E-5AC1-ABD4-1746-95FA26EA3A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59E81F-0AC1-64F3-902F-323F544F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3 -  Eventplanning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2424F6-43C4-2550-D8B7-670783FC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21" y="1825624"/>
            <a:ext cx="10983779" cy="48289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 dirty="0"/>
              <a:t>De opdracht</a:t>
            </a:r>
            <a:br>
              <a:rPr lang="nl-NL" dirty="0"/>
            </a:br>
            <a:r>
              <a:rPr lang="nl-NL" dirty="0"/>
              <a:t>Jullie gaan een </a:t>
            </a:r>
            <a:r>
              <a:rPr lang="nl-NL" b="1" dirty="0"/>
              <a:t>evenement organiseren</a:t>
            </a:r>
            <a:r>
              <a:rPr lang="nl-NL" dirty="0"/>
              <a:t> voor een echte opdrachtgever. Dit kan een sportieve, culturele of sociale activiteit zijn waarbij gastvrijheid, beleving en veiligheid centraal staan.</a:t>
            </a:r>
          </a:p>
          <a:p>
            <a:pPr>
              <a:buNone/>
            </a:pPr>
            <a:r>
              <a:rPr lang="nl-NL" b="1" dirty="0"/>
              <a:t>Wat ga je doen?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Doelgroep analyseren en activiteiten kiezen.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Een </a:t>
            </a:r>
            <a:r>
              <a:rPr lang="nl-NL" b="1" dirty="0"/>
              <a:t>draaiboek en planning</a:t>
            </a:r>
            <a:r>
              <a:rPr lang="nl-NL" dirty="0"/>
              <a:t> maken.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Promotieplan opstellen en uitvoeren.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activiteit voorbereiden, uitvoeren en begeleiden.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Na afloop evalueren en verbeteren.</a:t>
            </a:r>
          </a:p>
          <a:p>
            <a:pPr>
              <a:buNone/>
            </a:pPr>
            <a:r>
              <a:rPr lang="nl-NL" b="1" dirty="0"/>
              <a:t>Eindproduct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Een </a:t>
            </a:r>
            <a:r>
              <a:rPr lang="nl-NL" b="1" dirty="0"/>
              <a:t>draaiboek</a:t>
            </a:r>
            <a:r>
              <a:rPr lang="nl-NL" dirty="0"/>
              <a:t> met planning, taken en materialen.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Een </a:t>
            </a:r>
            <a:r>
              <a:rPr lang="nl-NL" b="1" dirty="0"/>
              <a:t>promotieplan</a:t>
            </a:r>
            <a:r>
              <a:rPr lang="nl-NL" dirty="0"/>
              <a:t> voor het evenement.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Het daadwerkelijk </a:t>
            </a:r>
            <a:r>
              <a:rPr lang="nl-NL" b="1" dirty="0"/>
              <a:t>organiseren en uitvoeren</a:t>
            </a:r>
            <a:r>
              <a:rPr lang="nl-NL" dirty="0"/>
              <a:t> van de activiteit.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Een gezamenlijke </a:t>
            </a:r>
            <a:r>
              <a:rPr lang="nl-NL" b="1" dirty="0"/>
              <a:t>evaluatie en reflectie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320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3D0D4C-1F14-782E-0DA0-88806CDC6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5C952FB-6457-2655-2602-F1664BDC7FE9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0E8312-FE0C-8D80-0B17-855D682467B6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9BDEF328-8359-96AB-0B4B-DC3AE5FEC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FD471F-CA41-3884-88DD-C354232F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eindstage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AB9B3A-387C-B834-BD10-054554807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Wat ga je doen?</a:t>
            </a:r>
            <a:endParaRPr lang="nl-NL" dirty="0"/>
          </a:p>
          <a:p>
            <a:pPr lvl="1"/>
            <a:r>
              <a:rPr lang="nl-NL" dirty="0"/>
              <a:t>Oriënteren op mogelijke stageplek(ken)</a:t>
            </a:r>
          </a:p>
          <a:p>
            <a:pPr lvl="1"/>
            <a:r>
              <a:rPr lang="nl-NL" dirty="0"/>
              <a:t>Gesprek met docent/coach over interesses en leerdoelen</a:t>
            </a:r>
          </a:p>
          <a:p>
            <a:pPr lvl="1"/>
            <a:r>
              <a:rPr lang="nl-NL" dirty="0"/>
              <a:t>Start invullen </a:t>
            </a:r>
            <a:r>
              <a:rPr lang="nl-NL" b="1" dirty="0"/>
              <a:t>stagewerkboekje</a:t>
            </a:r>
            <a:endParaRPr lang="nl-NL" dirty="0"/>
          </a:p>
          <a:p>
            <a:pPr lvl="1"/>
            <a:r>
              <a:rPr lang="nl-NL" dirty="0"/>
              <a:t>Opstellen </a:t>
            </a:r>
            <a:r>
              <a:rPr lang="nl-NL" b="1" dirty="0"/>
              <a:t>POP</a:t>
            </a:r>
            <a:r>
              <a:rPr lang="nl-NL" dirty="0"/>
              <a:t>: persoonlijke leerdoelen koppelen aan stage</a:t>
            </a:r>
          </a:p>
          <a:p>
            <a:pPr lvl="1"/>
            <a:r>
              <a:rPr lang="nl-NL" dirty="0"/>
              <a:t>Contact opnemen met bedrijven/organisaties</a:t>
            </a:r>
          </a:p>
          <a:p>
            <a:pPr lvl="1"/>
            <a:r>
              <a:rPr lang="nl-NL" dirty="0"/>
              <a:t>Praktische zaken regelen (data, contactpersoon, afspraken)</a:t>
            </a:r>
          </a:p>
          <a:p>
            <a:r>
              <a:rPr lang="nl-NL" b="1" dirty="0"/>
              <a:t>Doel</a:t>
            </a:r>
            <a:endParaRPr lang="nl-NL" dirty="0"/>
          </a:p>
          <a:p>
            <a:pPr lvl="1"/>
            <a:r>
              <a:rPr lang="nl-NL" dirty="0"/>
              <a:t>Een stageplek vinden die past bij jouw ontwikkeling</a:t>
            </a:r>
          </a:p>
          <a:p>
            <a:pPr lvl="1"/>
            <a:r>
              <a:rPr lang="nl-NL" dirty="0"/>
              <a:t>Voorbereid de praktijk in: duidelijke leerdoelen + afspraken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1829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B9EAF2-AD94-303C-FDC0-C1889EA9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A6E1EAA9-B81A-3AE8-1665-23021EB15898}"/>
              </a:ext>
            </a:extLst>
          </p:cNvPr>
          <p:cNvSpPr txBox="1"/>
          <p:nvPr/>
        </p:nvSpPr>
        <p:spPr>
          <a:xfrm>
            <a:off x="4873550" y="228601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677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C8D5A1E-04C7-F5B7-EA66-E69FB3442BDE}"/>
              </a:ext>
            </a:extLst>
          </p:cNvPr>
          <p:cNvSpPr txBox="1"/>
          <p:nvPr/>
        </p:nvSpPr>
        <p:spPr>
          <a:xfrm>
            <a:off x="3045619" y="1095019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2C88DBA-A8C1-B4C9-D33A-B7BE4E244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750" y1="22642" x2="71250" y2="20755"/>
                        <a14:foregroundMark x1="75000" y1="21670" x2="80417" y2="23113"/>
                        <a14:foregroundMark x1="73333" y1="21226" x2="73922" y2="21383"/>
                        <a14:backgroundMark x1="76441" y1="16512" x2="72917" y2="16981"/>
                        <a14:backgroundMark x1="67917" y1="16038" x2="67917" y2="16038"/>
                        <a14:backgroundMark x1="60833" y1="10849" x2="62083" y2="13679"/>
                        <a14:backgroundMark x1="69833" y1="17291" x2="67917" y2="16981"/>
                        <a14:backgroundMark x1="53333" y1="11792" x2="38750" y2="14623"/>
                        <a14:backgroundMark x1="49583" y1="14151" x2="52500" y2="13679"/>
                        <a14:backgroundMark x1="77500" y1="13208" x2="80417" y2="17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7274" y="2261051"/>
            <a:ext cx="3625546" cy="320256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F8057C4-3C1E-BB6C-96D7-8811FCEDFDB6}"/>
              </a:ext>
            </a:extLst>
          </p:cNvPr>
          <p:cNvSpPr txBox="1"/>
          <p:nvPr/>
        </p:nvSpPr>
        <p:spPr>
          <a:xfrm>
            <a:off x="-120715" y="1698695"/>
            <a:ext cx="6100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Zijn er nog vragen?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 err="1">
                <a:solidFill>
                  <a:prstClr val="black"/>
                </a:solidFill>
                <a:latin typeface="Trebuchet MS" panose="020B0703020202090204" pitchFamily="34" charset="0"/>
              </a:rPr>
              <a:t>c.ledes@niftarlake.nl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12DD06D-533B-AC9B-7212-1B09859D367D}"/>
              </a:ext>
            </a:extLst>
          </p:cNvPr>
          <p:cNvSpPr txBox="1"/>
          <p:nvPr/>
        </p:nvSpPr>
        <p:spPr>
          <a:xfrm>
            <a:off x="2804811" y="6271297"/>
            <a:ext cx="313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l.vander.holst@niftarlake.nl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616F18-263F-0C1E-0C10-725C9A338926}"/>
              </a:ext>
            </a:extLst>
          </p:cNvPr>
          <p:cNvSpPr txBox="1"/>
          <p:nvPr/>
        </p:nvSpPr>
        <p:spPr>
          <a:xfrm>
            <a:off x="6603596" y="6234881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j.heuvelmans@niftarlake.nl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255F0B35-A2FD-8975-7E6A-F536CA4C0D5F}"/>
              </a:ext>
            </a:extLst>
          </p:cNvPr>
          <p:cNvGrpSpPr/>
          <p:nvPr/>
        </p:nvGrpSpPr>
        <p:grpSpPr>
          <a:xfrm>
            <a:off x="2539854" y="6221758"/>
            <a:ext cx="197183" cy="307856"/>
            <a:chOff x="435315" y="6237824"/>
            <a:chExt cx="197183" cy="307856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55892624-44B3-A3B0-99C8-15FC4298F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t="12263" r="9295"/>
            <a:stretch/>
          </p:blipFill>
          <p:spPr>
            <a:xfrm rot="8240815" flipH="1">
              <a:off x="484399" y="6237824"/>
              <a:ext cx="148099" cy="30785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A7DF675A-B2D0-1E20-0879-7E0FDEDEFD4F}"/>
                    </a:ext>
                  </a:extLst>
                </p14:cNvPr>
                <p14:cNvContentPartPr/>
                <p14:nvPr/>
              </p14:nvContentPartPr>
              <p14:xfrm>
                <a:off x="435315" y="6273265"/>
                <a:ext cx="39240" cy="6300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A7DF675A-B2D0-1E20-0879-7E0FDEDEFD4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195" y="6267145"/>
                  <a:ext cx="51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id="{95C13FD9-D127-1594-6E82-6A7221017BC3}"/>
                    </a:ext>
                  </a:extLst>
                </p14:cNvPr>
                <p14:cNvContentPartPr/>
                <p14:nvPr/>
              </p14:nvContentPartPr>
              <p14:xfrm>
                <a:off x="441435" y="6267505"/>
                <a:ext cx="11520" cy="47880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95C13FD9-D127-1594-6E82-6A7221017B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315" y="6261431"/>
                  <a:ext cx="23760" cy="600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939F2C39-6396-5044-34EC-75884E2F2B8F}"/>
              </a:ext>
            </a:extLst>
          </p:cNvPr>
          <p:cNvGrpSpPr/>
          <p:nvPr/>
        </p:nvGrpSpPr>
        <p:grpSpPr>
          <a:xfrm>
            <a:off x="6358253" y="6212303"/>
            <a:ext cx="197183" cy="307856"/>
            <a:chOff x="435315" y="6237824"/>
            <a:chExt cx="197183" cy="307856"/>
          </a:xfrm>
        </p:grpSpPr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D266D39F-2680-5AE8-2C04-DB2C6FF68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t="12263" r="9295"/>
            <a:stretch/>
          </p:blipFill>
          <p:spPr>
            <a:xfrm rot="8240815" flipH="1">
              <a:off x="484399" y="6237824"/>
              <a:ext cx="148099" cy="30785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47B1DD31-AEA0-9340-C59F-0E761408DA3B}"/>
                    </a:ext>
                  </a:extLst>
                </p14:cNvPr>
                <p14:cNvContentPartPr/>
                <p14:nvPr/>
              </p14:nvContentPartPr>
              <p14:xfrm>
                <a:off x="435315" y="6273265"/>
                <a:ext cx="39240" cy="6300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47B1DD31-AEA0-9340-C59F-0E761408DA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195" y="6267145"/>
                  <a:ext cx="51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C09FE953-098E-30C0-88B1-5790DEA21481}"/>
                    </a:ext>
                  </a:extLst>
                </p14:cNvPr>
                <p14:cNvContentPartPr/>
                <p14:nvPr/>
              </p14:nvContentPartPr>
              <p14:xfrm>
                <a:off x="441435" y="6267505"/>
                <a:ext cx="11520" cy="47880"/>
              </p14:xfrm>
            </p:contentPart>
          </mc:Choice>
          <mc:Fallback xmlns=""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C09FE953-098E-30C0-88B1-5790DEA214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315" y="6261431"/>
                  <a:ext cx="23760" cy="6002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35901036-DE9B-7203-BC7A-76507E22AEF9}"/>
              </a:ext>
            </a:extLst>
          </p:cNvPr>
          <p:cNvSpPr/>
          <p:nvPr/>
        </p:nvSpPr>
        <p:spPr>
          <a:xfrm>
            <a:off x="2525815" y="6224952"/>
            <a:ext cx="3311696" cy="389190"/>
          </a:xfrm>
          <a:prstGeom prst="rect">
            <a:avLst/>
          </a:prstGeom>
          <a:solidFill>
            <a:srgbClr val="E5F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3E99466-73F7-6FD0-9E27-BA50A8022478}"/>
              </a:ext>
            </a:extLst>
          </p:cNvPr>
          <p:cNvSpPr/>
          <p:nvPr/>
        </p:nvSpPr>
        <p:spPr>
          <a:xfrm>
            <a:off x="6322629" y="6197551"/>
            <a:ext cx="3395921" cy="431847"/>
          </a:xfrm>
          <a:prstGeom prst="rect">
            <a:avLst/>
          </a:prstGeom>
          <a:solidFill>
            <a:srgbClr val="E5F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95C0D045-FEAB-4968-9B8D-5C3A1A3788F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4541" y="6265924"/>
            <a:ext cx="2355725" cy="54836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A9DC6F0-C557-9A08-9D11-B825E7EBE7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48" b="95026" l="10000" r="95333">
                        <a14:foregroundMark x1="68889" y1="92932" x2="70667" y2="93717"/>
                        <a14:foregroundMark x1="18667" y1="95157" x2="23333" y2="95157"/>
                        <a14:foregroundMark x1="59556" y1="91754" x2="69111" y2="94110"/>
                        <a14:backgroundMark x1="47333" y1="88613" x2="44000" y2="99084"/>
                        <a14:backgroundMark x1="94222" y1="84293" x2="89556" y2="92016"/>
                        <a14:backgroundMark x1="81111" y1="89398" x2="81111" y2="96728"/>
                        <a14:backgroundMark x1="83111" y1="89398" x2="83111" y2="91361"/>
                        <a14:backgroundMark x1="86222" y1="86257" x2="84889" y2="91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357" y="1442393"/>
            <a:ext cx="3108306" cy="52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6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1E595-BC58-6072-F7DE-8F0341B85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4555E2FC-AE49-76D3-A2AF-FF57AE119F78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5ED5CAF-5915-ECD8-D1DC-76A7D6CA51AC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5A1D13E0-79E2-AD38-F3AD-31DACEBC2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99641EF-5F9C-993C-5961-641F397D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6" y="1905000"/>
            <a:ext cx="2452577" cy="24525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715F9E-1061-1D9D-3F9B-90E5A241A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712" y="1919175"/>
            <a:ext cx="2452576" cy="24525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C7DFE09-89D1-E203-6B2C-4715B8419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168" y="1905000"/>
            <a:ext cx="2452576" cy="245257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0F39C75-B112-4991-6EC2-46D3755E6879}"/>
              </a:ext>
            </a:extLst>
          </p:cNvPr>
          <p:cNvSpPr txBox="1"/>
          <p:nvPr/>
        </p:nvSpPr>
        <p:spPr>
          <a:xfrm>
            <a:off x="1063257" y="4678326"/>
            <a:ext cx="1006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M. </a:t>
            </a:r>
            <a:r>
              <a:rPr lang="nl-NL" sz="2800" b="1" dirty="0" err="1"/>
              <a:t>Laugeman</a:t>
            </a:r>
            <a:r>
              <a:rPr lang="nl-NL" sz="2800" b="1" dirty="0"/>
              <a:t> (4+5) 	 J. Alfons(5) 			  C. Ledes (4)</a:t>
            </a:r>
          </a:p>
        </p:txBody>
      </p:sp>
    </p:spTree>
    <p:extLst>
      <p:ext uri="{BB962C8B-B14F-4D97-AF65-F5344CB8AC3E}">
        <p14:creationId xmlns:p14="http://schemas.microsoft.com/office/powerpoint/2010/main" val="406520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59A5D2-D1EA-01F7-E311-A4A35AC60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E82A72B7-5749-169A-4B9A-DEDF1E93BAC4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D46D0C-B308-6EAB-403C-039A4D8DC177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FBDBFE-4F40-F1B2-64AD-BA25ED10C573}"/>
              </a:ext>
            </a:extLst>
          </p:cNvPr>
          <p:cNvSpPr txBox="1"/>
          <p:nvPr/>
        </p:nvSpPr>
        <p:spPr>
          <a:xfrm>
            <a:off x="550413" y="833409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Wat is HAVO-P?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B687AF3-C6EA-EB1D-C2C1-9A96180EE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7D0439F-782F-8EC6-645F-9C5D34234E8E}"/>
              </a:ext>
            </a:extLst>
          </p:cNvPr>
          <p:cNvSpPr txBox="1"/>
          <p:nvPr/>
        </p:nvSpPr>
        <p:spPr>
          <a:xfrm>
            <a:off x="5543550" y="1993392"/>
            <a:ext cx="5895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Praktijkgericht programma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Samen met lokale bedrijven, instellingen en overheid.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Leren binnen en buiten de school.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Schoolexamenvak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Ontdekken wat bij je past en waar je kwaliteiten liggen.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Ongedwongen oriënteren op je toekomst.</a:t>
            </a:r>
          </a:p>
        </p:txBody>
      </p:sp>
      <p:pic>
        <p:nvPicPr>
          <p:cNvPr id="8" name="Tijdelijke aanduiding voor inhoud 4" descr="Afbeelding met tekst, grafische vormgeving, tekenfilm, illustratie&#10;&#10;Automatisch gegenereerde beschrijving">
            <a:extLst>
              <a:ext uri="{FF2B5EF4-FFF2-40B4-BE49-F238E27FC236}">
                <a16:creationId xmlns:a16="http://schemas.microsoft.com/office/drawing/2014/main" id="{5B0BB054-D297-3F9C-0B38-A36511C4F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8" t="63097" r="1915"/>
          <a:stretch>
            <a:fillRect/>
          </a:stretch>
        </p:blipFill>
        <p:spPr>
          <a:xfrm>
            <a:off x="2985548" y="4035973"/>
            <a:ext cx="2175643" cy="2538739"/>
          </a:xfrm>
          <a:prstGeom prst="rect">
            <a:avLst/>
          </a:prstGeom>
        </p:spPr>
      </p:pic>
      <p:pic>
        <p:nvPicPr>
          <p:cNvPr id="12" name="Tijdelijke aanduiding voor inhoud 4" descr="Afbeelding met tekst, grafische vormgeving, tekenfilm, illustratie&#10;&#10;Automatisch gegenereerde beschrijving">
            <a:extLst>
              <a:ext uri="{FF2B5EF4-FFF2-40B4-BE49-F238E27FC236}">
                <a16:creationId xmlns:a16="http://schemas.microsoft.com/office/drawing/2014/main" id="{8C0E385A-0E23-784D-D8AD-FB46B8E5E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64242" r="45386" b="2605"/>
          <a:stretch>
            <a:fillRect/>
          </a:stretch>
        </p:blipFill>
        <p:spPr>
          <a:xfrm>
            <a:off x="29794" y="1555928"/>
            <a:ext cx="2747096" cy="26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24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1BDB3A-5862-634B-21FF-BE926D5E5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9D06CC75-B0C9-618A-545D-01C1FEEA1F3C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5193F02-CA72-85F2-E786-97C2A2A16E86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C242422-6A9A-F066-F35A-29F39C30781E}"/>
              </a:ext>
            </a:extLst>
          </p:cNvPr>
          <p:cNvSpPr txBox="1"/>
          <p:nvPr/>
        </p:nvSpPr>
        <p:spPr>
          <a:xfrm>
            <a:off x="550413" y="833409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Wat is HAVO-P? Doelen: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0B7C2A97-A851-69C7-DB64-625722BF59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AC47C7A-E5E0-0C22-42D1-BE5C435D6260}"/>
              </a:ext>
            </a:extLst>
          </p:cNvPr>
          <p:cNvSpPr txBox="1"/>
          <p:nvPr/>
        </p:nvSpPr>
        <p:spPr>
          <a:xfrm>
            <a:off x="4085388" y="2660523"/>
            <a:ext cx="7924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Leerlingen de relatie laten leggen tussen denken en doen.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Leerlingen beter voorbereiden op keuze/overstap naar vervolgonderwijs en aansluiting verbeteren.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Leerlingen praktische ervaringen laten opdoen en werken aan LOB en ontwikkelen van beroepsbeelden. </a:t>
            </a:r>
          </a:p>
        </p:txBody>
      </p:sp>
      <p:pic>
        <p:nvPicPr>
          <p:cNvPr id="12" name="Tijdelijke aanduiding voor inhoud 4" descr="Afbeelding met tekst, grafische vormgeving, tekenfilm, illustratie&#10;&#10;Automatisch gegenereerde beschrijving">
            <a:extLst>
              <a:ext uri="{FF2B5EF4-FFF2-40B4-BE49-F238E27FC236}">
                <a16:creationId xmlns:a16="http://schemas.microsoft.com/office/drawing/2014/main" id="{8863E67A-F228-88D0-1C42-C5D813FD1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64242" r="45386" b="2605"/>
          <a:stretch>
            <a:fillRect/>
          </a:stretch>
        </p:blipFill>
        <p:spPr>
          <a:xfrm>
            <a:off x="29793" y="1555928"/>
            <a:ext cx="3549377" cy="3408031"/>
          </a:xfrm>
          <a:prstGeom prst="rect">
            <a:avLst/>
          </a:prstGeom>
        </p:spPr>
      </p:pic>
      <p:pic>
        <p:nvPicPr>
          <p:cNvPr id="2" name="Tijdelijke aanduiding voor inhoud 4" descr="Afbeelding met tekst, grafische vormgeving, tekenfilm, illustratie&#10;&#10;Automatisch gegenereerde beschrijving">
            <a:extLst>
              <a:ext uri="{FF2B5EF4-FFF2-40B4-BE49-F238E27FC236}">
                <a16:creationId xmlns:a16="http://schemas.microsoft.com/office/drawing/2014/main" id="{F1FEAFDE-EDB3-AD6F-5E62-0B1A116BF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64242" r="45386" b="2605"/>
          <a:stretch>
            <a:fillRect/>
          </a:stretch>
        </p:blipFill>
        <p:spPr>
          <a:xfrm>
            <a:off x="0" y="1555928"/>
            <a:ext cx="3549377" cy="34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09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B90FAC-F4AA-A1C2-0AFE-FC777190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FFFC8267-336F-4F81-DB6F-A7C575E11D90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E1EA803-8AE6-D1DD-7638-3AD9D03C4130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8A212B8-C9B3-04BC-7F9F-63402F1622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pic>
        <p:nvPicPr>
          <p:cNvPr id="2" name="Afbeelding 1" descr="Afbeelding met tekst, tekenfilm, grafische vormgeving, voedsel&#10;&#10;Automatisch gegenereerde beschrijving">
            <a:extLst>
              <a:ext uri="{FF2B5EF4-FFF2-40B4-BE49-F238E27FC236}">
                <a16:creationId xmlns:a16="http://schemas.microsoft.com/office/drawing/2014/main" id="{CDD670E8-BE3E-D9AA-345C-95BB74327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38" y="427071"/>
            <a:ext cx="5444210" cy="55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E72C7-7E33-5173-F514-6FDDCBE10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900B5E48-974E-3AF9-8B85-6CDC5433767A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3BEDF25-060D-C39B-8059-8F3563917CD3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A71D83-DDF6-6CCF-3606-231941C80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96" y="434619"/>
            <a:ext cx="3009900" cy="13208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8D20451-A3A7-2EF0-3C5A-0E53179BE962}"/>
              </a:ext>
            </a:extLst>
          </p:cNvPr>
          <p:cNvSpPr txBox="1"/>
          <p:nvPr/>
        </p:nvSpPr>
        <p:spPr>
          <a:xfrm>
            <a:off x="3701811" y="2017029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Werken aan specifieke vaardigheden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63B327-1C74-8E96-4F24-90E2DF63EA95}"/>
              </a:ext>
            </a:extLst>
          </p:cNvPr>
          <p:cNvSpPr txBox="1"/>
          <p:nvPr/>
        </p:nvSpPr>
        <p:spPr>
          <a:xfrm>
            <a:off x="8188590" y="2484657"/>
            <a:ext cx="3802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amenwerken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ommuniceren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O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nderzoeken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eflecteren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E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igenaarschap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E012FB3-1AE1-4910-9C67-161515040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2" y="3035989"/>
            <a:ext cx="3009899" cy="178967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746916B-8A43-BD44-0E76-2E66912752A6}"/>
              </a:ext>
            </a:extLst>
          </p:cNvPr>
          <p:cNvSpPr txBox="1"/>
          <p:nvPr/>
        </p:nvSpPr>
        <p:spPr>
          <a:xfrm>
            <a:off x="3275806" y="5239761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Externe opdrachtgevers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3967D211-32E1-97AB-0F0C-DCDF41FAE4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49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58A525-F8F1-771A-F3CD-AB77C3AE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F4F5CD0-E99B-BC28-2B8A-EFE6CD77BB29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F2791B1-E1B9-E6F7-143E-7F3B9F43A904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77F297-3156-324F-4EC7-7F410C56B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3" y="-7481"/>
            <a:ext cx="3009900" cy="13208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77871A2-4C2E-A39D-9E35-368265276C45}"/>
              </a:ext>
            </a:extLst>
          </p:cNvPr>
          <p:cNvSpPr txBox="1"/>
          <p:nvPr/>
        </p:nvSpPr>
        <p:spPr>
          <a:xfrm>
            <a:off x="2725746" y="1468101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Werken aan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onderzoeksvaardigheden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2D2F32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39584FE-D27C-4DBF-E988-53B5B1757794}"/>
              </a:ext>
            </a:extLst>
          </p:cNvPr>
          <p:cNvSpPr txBox="1"/>
          <p:nvPr/>
        </p:nvSpPr>
        <p:spPr>
          <a:xfrm>
            <a:off x="8188590" y="2484657"/>
            <a:ext cx="3802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amenwerken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ommuniceren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O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nderzoeken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eflecteren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E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igenaarschap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8F92EFD2-F68A-2400-DBD7-ECAF0F0A1C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6E79E8-9816-C35B-B9C2-83CDC5F65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0" y="1442393"/>
            <a:ext cx="9627746" cy="54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98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18221-B554-E408-29B3-6EE8A318B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AE4047A-2806-C5B0-10BE-56A18B7619F4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18ABC1-4544-5BA3-C0A8-4AF9942B630E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BD033BD-02F6-1D66-31E9-AADA4AE1CE2F}"/>
              </a:ext>
            </a:extLst>
          </p:cNvPr>
          <p:cNvSpPr txBox="1"/>
          <p:nvPr/>
        </p:nvSpPr>
        <p:spPr>
          <a:xfrm>
            <a:off x="550413" y="833409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Hoe ziet een les HAVO-P leerjaar 4 eruit? 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09A5FF24-96AE-9809-2063-16E0F2F73C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71BAA1-A8EA-6B5A-8188-5BA657184337}"/>
              </a:ext>
            </a:extLst>
          </p:cNvPr>
          <p:cNvSpPr txBox="1">
            <a:spLocks/>
          </p:cNvSpPr>
          <p:nvPr/>
        </p:nvSpPr>
        <p:spPr>
          <a:xfrm>
            <a:off x="990600" y="1676273"/>
            <a:ext cx="10515600" cy="5188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Lesblok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3 uur en 1 los uur per week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Groepswerk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Voorbeeld van een les: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gesprek met je opdrachtgever, stand van zaken.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logboek en taakverdeling aanvullen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Uitwerkdeel: Onderzoek uitvoeren / prototype bedenken / informatie verzamelen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Samen de dag afsluiten en je eigen portfolio bijwerken.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uur gaat vooral in op het oefenen met vaardigheden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Docent heeft coachende én beoordelende rol.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Bedrijven hebben een ondersteunende, inhoudelijke rol.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475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B779D-3BA2-88E6-B9AD-964A7CAE3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420EDEE-FF58-94CF-5BDE-442E500748F4}"/>
              </a:ext>
            </a:extLst>
          </p:cNvPr>
          <p:cNvSpPr txBox="1"/>
          <p:nvPr/>
        </p:nvSpPr>
        <p:spPr>
          <a:xfrm>
            <a:off x="692586" y="1212731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 4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4FB4C7F2-9C79-1EFC-439D-205DF207D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997397"/>
              </p:ext>
            </p:extLst>
          </p:nvPr>
        </p:nvGraphicFramePr>
        <p:xfrm>
          <a:off x="360680" y="1781672"/>
          <a:ext cx="1147064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280">
                  <a:extLst>
                    <a:ext uri="{9D8B030D-6E8A-4147-A177-3AD203B41FA5}">
                      <a16:colId xmlns:a16="http://schemas.microsoft.com/office/drawing/2014/main" val="1275608557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70754588"/>
                    </a:ext>
                  </a:extLst>
                </a:gridCol>
                <a:gridCol w="3268394">
                  <a:extLst>
                    <a:ext uri="{9D8B030D-6E8A-4147-A177-3AD203B41FA5}">
                      <a16:colId xmlns:a16="http://schemas.microsoft.com/office/drawing/2014/main" val="300496324"/>
                    </a:ext>
                  </a:extLst>
                </a:gridCol>
                <a:gridCol w="1857326">
                  <a:extLst>
                    <a:ext uri="{9D8B030D-6E8A-4147-A177-3AD203B41FA5}">
                      <a16:colId xmlns:a16="http://schemas.microsoft.com/office/drawing/2014/main" val="3409373596"/>
                    </a:ext>
                  </a:extLst>
                </a:gridCol>
              </a:tblGrid>
              <a:tr h="700504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1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4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2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4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3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4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4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4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20068"/>
                  </a:ext>
                </a:extLst>
              </a:tr>
              <a:tr h="69303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Opdracht externe opdrachtgever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4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Vaardighedentraining(en)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F32"/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Opdracht van externe opdrachtgever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F32"/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F32"/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Vaardighedentraining(en)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Evenement</a:t>
                      </a:r>
                    </a:p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Organisatie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F32"/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F32"/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Vaardighedentraining(en)</a:t>
                      </a:r>
                    </a:p>
                    <a:p>
                      <a:pPr algn="ctr"/>
                      <a:endParaRPr lang="nl-NL" sz="2000" dirty="0">
                        <a:solidFill>
                          <a:srgbClr val="2D2F3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Voorbereiding eindstage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54679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5097BF26-53F5-1DFC-CA40-7EC26ECFBEE4}"/>
              </a:ext>
            </a:extLst>
          </p:cNvPr>
          <p:cNvSpPr txBox="1"/>
          <p:nvPr/>
        </p:nvSpPr>
        <p:spPr>
          <a:xfrm>
            <a:off x="692586" y="4245912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 5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DEBC9E7-434C-964D-0F7D-472A2306627A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654D4D2-B521-79E0-F84C-669BE50663E9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FE6633D-F359-8116-6E40-35767A65F7FF}"/>
              </a:ext>
            </a:extLst>
          </p:cNvPr>
          <p:cNvSpPr txBox="1"/>
          <p:nvPr/>
        </p:nvSpPr>
        <p:spPr>
          <a:xfrm>
            <a:off x="692586" y="544948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Programma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E4468BC-F42C-C972-3206-78C5AC1D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8052C3D-BFD8-AE18-0587-35B49290803C}"/>
              </a:ext>
            </a:extLst>
          </p:cNvPr>
          <p:cNvGraphicFramePr>
            <a:graphicFrameLocks noGrp="1"/>
          </p:cNvGraphicFramePr>
          <p:nvPr/>
        </p:nvGraphicFramePr>
        <p:xfrm>
          <a:off x="360680" y="4814853"/>
          <a:ext cx="11470640" cy="182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280">
                  <a:extLst>
                    <a:ext uri="{9D8B030D-6E8A-4147-A177-3AD203B41FA5}">
                      <a16:colId xmlns:a16="http://schemas.microsoft.com/office/drawing/2014/main" val="1275608557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7075458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0496324"/>
                    </a:ext>
                  </a:extLst>
                </a:gridCol>
                <a:gridCol w="2687320">
                  <a:extLst>
                    <a:ext uri="{9D8B030D-6E8A-4147-A177-3AD203B41FA5}">
                      <a16:colId xmlns:a16="http://schemas.microsoft.com/office/drawing/2014/main" val="3409373596"/>
                    </a:ext>
                  </a:extLst>
                </a:gridCol>
              </a:tblGrid>
              <a:tr h="700504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1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4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2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4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3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4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20068"/>
                  </a:ext>
                </a:extLst>
              </a:tr>
              <a:tr h="15412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Voorbereiding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8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Eindstage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F32"/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Eindstage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Eindstage</a:t>
                      </a:r>
                    </a:p>
                    <a:p>
                      <a:pPr algn="ctr"/>
                      <a:r>
                        <a:rPr lang="nl-NL" sz="24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Eindpresentatie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i="0" kern="1200" dirty="0">
                          <a:solidFill>
                            <a:srgbClr val="2D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endParaRPr lang="nl-NL" sz="1200" dirty="0">
                        <a:solidFill>
                          <a:srgbClr val="2D2F3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5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1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5" grpId="0"/>
    </p:bldLst>
  </p:timing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966</Words>
  <Application>Microsoft Macintosh PowerPoint</Application>
  <PresentationFormat>Breedbeeld</PresentationFormat>
  <Paragraphs>173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Trebuchet MS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Project 1 – Hogeschool Utrecht</vt:lpstr>
      <vt:lpstr>Project 2 - Horeca</vt:lpstr>
      <vt:lpstr>Zelfportret</vt:lpstr>
      <vt:lpstr>Project 3 -  Eventplanning</vt:lpstr>
      <vt:lpstr>Voorbereiding eindstage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Chesron Ledes</dc:creator>
  <cp:lastModifiedBy>Pauline</cp:lastModifiedBy>
  <cp:revision>6</cp:revision>
  <dcterms:created xsi:type="dcterms:W3CDTF">2026-01-12T12:04:29Z</dcterms:created>
  <dcterms:modified xsi:type="dcterms:W3CDTF">2026-01-13T17:17:20Z</dcterms:modified>
</cp:coreProperties>
</file>