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</p:sldMasterIdLst>
  <p:sldIdLst>
    <p:sldId id="259" r:id="rId5"/>
    <p:sldId id="260" r:id="rId6"/>
    <p:sldId id="287" r:id="rId7"/>
    <p:sldId id="299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7" r:id="rId16"/>
    <p:sldId id="300" r:id="rId17"/>
    <p:sldId id="29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88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08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iftarlak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chtergrond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8" t="660" r="16997" b="1172"/>
          <a:stretch/>
        </p:blipFill>
        <p:spPr>
          <a:xfrm rot="5400000" flipH="1">
            <a:off x="2666998" y="-2667004"/>
            <a:ext cx="6858001" cy="12192003"/>
          </a:xfrm>
          <a:prstGeom prst="rect">
            <a:avLst/>
          </a:prstGeom>
        </p:spPr>
      </p:pic>
      <p:pic>
        <p:nvPicPr>
          <p:cNvPr id="16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453" y="2678478"/>
            <a:ext cx="8721090" cy="202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194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chtergrond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8" t="660" r="16997" b="1172"/>
          <a:stretch/>
        </p:blipFill>
        <p:spPr>
          <a:xfrm rot="5400000" flipH="1">
            <a:off x="2666998" y="-2667004"/>
            <a:ext cx="6858001" cy="12192003"/>
          </a:xfrm>
          <a:prstGeom prst="rect">
            <a:avLst/>
          </a:prstGeom>
        </p:spPr>
      </p:pic>
      <p:sp>
        <p:nvSpPr>
          <p:cNvPr id="10" name="Wit vlak"/>
          <p:cNvSpPr/>
          <p:nvPr userDrawn="1"/>
        </p:nvSpPr>
        <p:spPr>
          <a:xfrm>
            <a:off x="192946" y="189000"/>
            <a:ext cx="11845255" cy="64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pic>
        <p:nvPicPr>
          <p:cNvPr id="12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183" y="5656608"/>
            <a:ext cx="3003627" cy="863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122363"/>
            <a:ext cx="10363200" cy="1327410"/>
          </a:xfrm>
        </p:spPr>
        <p:txBody>
          <a:bodyPr anchor="b">
            <a:normAutofit/>
          </a:bodyPr>
          <a:lstStyle>
            <a:lvl1pPr algn="ctr">
              <a:defRPr sz="5000" b="1"/>
            </a:lvl1pPr>
          </a:lstStyle>
          <a:p>
            <a:r>
              <a:rPr lang="nl-NL" dirty="0"/>
              <a:t>Titel van de presentatie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783167"/>
            <a:ext cx="9144000" cy="788968"/>
          </a:xfrm>
        </p:spPr>
        <p:txBody>
          <a:bodyPr>
            <a:normAutofit/>
          </a:bodyPr>
          <a:lstStyle>
            <a:lvl1pPr marL="0" indent="0" algn="ctr">
              <a:lnSpc>
                <a:spcPct val="90000"/>
              </a:lnSpc>
              <a:buNone/>
              <a:defRPr sz="34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Ondertitel van de presentatie</a:t>
            </a:r>
            <a:endParaRPr lang="en-US" dirty="0"/>
          </a:p>
        </p:txBody>
      </p:sp>
      <p:sp>
        <p:nvSpPr>
          <p:cNvPr id="18" name="Tijdelijke aanduiding voor tekst 17"/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3567878"/>
            <a:ext cx="9144000" cy="49730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2416539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sz="2600"/>
            </a:lvl2pPr>
          </a:lstStyle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111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 in 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5"/>
          </p:nvPr>
        </p:nvSpPr>
        <p:spPr>
          <a:xfrm>
            <a:off x="981763" y="1635125"/>
            <a:ext cx="4944000" cy="400208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6"/>
          </p:nvPr>
        </p:nvSpPr>
        <p:spPr>
          <a:xfrm>
            <a:off x="6265361" y="1635125"/>
            <a:ext cx="4944000" cy="400208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90099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foto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9" name="Tijdelijke aanduiding voor afbeelding 8"/>
          <p:cNvSpPr>
            <a:spLocks noGrp="1"/>
          </p:cNvSpPr>
          <p:nvPr>
            <p:ph type="pic" sz="quarter" idx="13"/>
          </p:nvPr>
        </p:nvSpPr>
        <p:spPr>
          <a:xfrm>
            <a:off x="6327493" y="1747777"/>
            <a:ext cx="4880507" cy="38898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3"/>
          <p:cNvSpPr>
            <a:spLocks noGrp="1"/>
          </p:cNvSpPr>
          <p:nvPr>
            <p:ph type="body" sz="quarter" idx="15"/>
          </p:nvPr>
        </p:nvSpPr>
        <p:spPr>
          <a:xfrm>
            <a:off x="981763" y="1635125"/>
            <a:ext cx="4944000" cy="400208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935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grot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7" name="Tijdelijke aanduiding voor afbeelding 6"/>
          <p:cNvSpPr>
            <a:spLocks noGrp="1"/>
          </p:cNvSpPr>
          <p:nvPr>
            <p:ph type="pic" sz="quarter" idx="13"/>
          </p:nvPr>
        </p:nvSpPr>
        <p:spPr>
          <a:xfrm>
            <a:off x="984000" y="1749600"/>
            <a:ext cx="10202333" cy="389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1599096" y="5818188"/>
            <a:ext cx="9587237" cy="354012"/>
          </a:xfrm>
        </p:spPr>
        <p:txBody>
          <a:bodyPr>
            <a:noAutofit/>
          </a:bodyPr>
          <a:lstStyle>
            <a:lvl1pPr marL="0" indent="0" algn="r">
              <a:buNone/>
              <a:defRPr sz="2000"/>
            </a:lvl1pPr>
            <a:lvl2pPr marL="457200" indent="0" algn="r">
              <a:buNone/>
              <a:defRPr sz="1800"/>
            </a:lvl2pPr>
            <a:lvl3pPr marL="914400" indent="0" algn="r">
              <a:buNone/>
              <a:defRPr sz="1800"/>
            </a:lvl3pPr>
            <a:lvl4pPr marL="1371600" indent="0" algn="r">
              <a:buNone/>
              <a:defRPr sz="1800"/>
            </a:lvl4pPr>
            <a:lvl5pPr marL="1828800" indent="0" algn="r">
              <a:buNone/>
              <a:defRPr sz="1800"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2734186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205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6971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chtergrond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6" r="5286"/>
          <a:stretch/>
        </p:blipFill>
        <p:spPr>
          <a:xfrm rot="5400000" flipH="1">
            <a:off x="2677685" y="-2708937"/>
            <a:ext cx="6858127" cy="12276000"/>
          </a:xfrm>
          <a:prstGeom prst="rect">
            <a:avLst/>
          </a:prstGeom>
        </p:spPr>
      </p:pic>
      <p:sp>
        <p:nvSpPr>
          <p:cNvPr id="11" name="Wit vlak"/>
          <p:cNvSpPr/>
          <p:nvPr userDrawn="1"/>
        </p:nvSpPr>
        <p:spPr>
          <a:xfrm>
            <a:off x="194400" y="189000"/>
            <a:ext cx="11845255" cy="64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pic>
        <p:nvPicPr>
          <p:cNvPr id="12" name="Logo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03" y="5826963"/>
            <a:ext cx="812720" cy="75035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1761" y="370000"/>
            <a:ext cx="10227600" cy="1142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1763" y="1632537"/>
            <a:ext cx="10227599" cy="400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7660" y="63323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41798-A1E7-4418-A50B-9BAD63C8ACFA}" type="datetimeFigureOut">
              <a:rPr lang="nl-NL" smtClean="0"/>
              <a:t>13-01-2026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68940" y="63365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83364" y="6346659"/>
            <a:ext cx="1625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397F0-0EC2-457D-AED8-B33569D07AD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7857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2" r:id="rId5"/>
    <p:sldLayoutId id="2147483683" r:id="rId6"/>
    <p:sldLayoutId id="2147483684" r:id="rId7"/>
    <p:sldLayoutId id="2147483685" r:id="rId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0"/>
        </a:spcBef>
        <a:buSzPct val="110000"/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indent="-22860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2860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2860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6856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35C924-58AE-0A41-A3A9-BFB363EE9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C: Bewegen en Regelen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AB85EC4-C22A-6A4F-B13F-1276AE1388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81762" y="1635125"/>
            <a:ext cx="9157661" cy="4002088"/>
          </a:xfrm>
        </p:spPr>
        <p:txBody>
          <a:bodyPr/>
          <a:lstStyle/>
          <a:p>
            <a:r>
              <a:rPr lang="nl-NL" dirty="0"/>
              <a:t>Lesgeven aan eigen BSM-groep.</a:t>
            </a:r>
          </a:p>
          <a:p>
            <a:endParaRPr lang="nl-NL" dirty="0"/>
          </a:p>
          <a:p>
            <a:r>
              <a:rPr lang="nl-NL" dirty="0"/>
              <a:t>Het organiseren en begeleiden van een sportdag.</a:t>
            </a:r>
          </a:p>
          <a:p>
            <a:endParaRPr lang="nl-NL" dirty="0"/>
          </a:p>
          <a:p>
            <a:r>
              <a:rPr lang="nl-NL" dirty="0"/>
              <a:t>Het organiseren en begeleiden van </a:t>
            </a:r>
            <a:r>
              <a:rPr lang="nl-NL" dirty="0" err="1"/>
              <a:t>TeamNL</a:t>
            </a:r>
            <a:r>
              <a:rPr lang="nl-NL" dirty="0"/>
              <a:t> Moves. (School sportcompetitie)</a:t>
            </a:r>
          </a:p>
          <a:p>
            <a:endParaRPr lang="nl-NL" dirty="0"/>
          </a:p>
          <a:p>
            <a:r>
              <a:rPr lang="nl-NL" dirty="0"/>
              <a:t>Het begeleiden van activiteiten binnen de school. </a:t>
            </a:r>
          </a:p>
        </p:txBody>
      </p:sp>
    </p:spTree>
    <p:extLst>
      <p:ext uri="{BB962C8B-B14F-4D97-AF65-F5344CB8AC3E}">
        <p14:creationId xmlns:p14="http://schemas.microsoft.com/office/powerpoint/2010/main" val="319786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697"/>
    </mc:Choice>
    <mc:Fallback xmlns="">
      <p:transition spd="slow" advTm="99697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BCE754-8E9C-564D-99D0-C00548830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D: Onderzoek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DA34216-8E02-2344-A9BB-2F78ABFDE1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81762" y="1635125"/>
            <a:ext cx="8467037" cy="4002088"/>
          </a:xfrm>
        </p:spPr>
        <p:txBody>
          <a:bodyPr/>
          <a:lstStyle/>
          <a:p>
            <a:r>
              <a:rPr lang="nl-NL" dirty="0"/>
              <a:t>Structuur binnen een sportvereniging.</a:t>
            </a:r>
          </a:p>
          <a:p>
            <a:endParaRPr lang="nl-NL" dirty="0"/>
          </a:p>
          <a:p>
            <a:r>
              <a:rPr lang="nl-NL" dirty="0"/>
              <a:t>Het maken van een bewegingsanalyse.</a:t>
            </a:r>
          </a:p>
          <a:p>
            <a:endParaRPr lang="nl-NL" dirty="0"/>
          </a:p>
          <a:p>
            <a:r>
              <a:rPr lang="nl-NL" dirty="0"/>
              <a:t>Het meten van de eigen fitheid en het effect van trainen.</a:t>
            </a:r>
          </a:p>
          <a:p>
            <a:endParaRPr lang="nl-NL" dirty="0"/>
          </a:p>
          <a:p>
            <a:r>
              <a:rPr lang="nl-NL" dirty="0"/>
              <a:t>Het maken van een trainingsschema.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0991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673"/>
    </mc:Choice>
    <mc:Fallback xmlns="">
      <p:transition spd="slow" advTm="86673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8076B2-7FAE-EA42-BE7D-0278D127D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Beoordeling/cijfers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FD10126-CBCA-DF45-9CA4-B3374431E9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Cijfers voor:</a:t>
            </a:r>
          </a:p>
          <a:p>
            <a:r>
              <a:rPr lang="nl-NL" dirty="0"/>
              <a:t>Praktijk </a:t>
            </a:r>
          </a:p>
          <a:p>
            <a:r>
              <a:rPr lang="nl-NL" dirty="0"/>
              <a:t>Verslagen</a:t>
            </a:r>
          </a:p>
          <a:p>
            <a:r>
              <a:rPr lang="nl-NL" dirty="0"/>
              <a:t>Toetsen</a:t>
            </a:r>
          </a:p>
          <a:p>
            <a:r>
              <a:rPr lang="nl-NL" dirty="0"/>
              <a:t>Samenwerken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Beoordeling:</a:t>
            </a:r>
          </a:p>
          <a:p>
            <a:r>
              <a:rPr lang="nl-NL" dirty="0"/>
              <a:t>Individueel</a:t>
            </a:r>
          </a:p>
          <a:p>
            <a:r>
              <a:rPr lang="nl-NL" dirty="0"/>
              <a:t>Groep</a:t>
            </a:r>
          </a:p>
          <a:p>
            <a:r>
              <a:rPr lang="nl-NL" dirty="0"/>
              <a:t>Zelfreflectie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9A57811-76DC-F540-B27A-2CE51B2A7D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0860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914"/>
    </mc:Choice>
    <mc:Fallback xmlns="">
      <p:transition spd="slow" advTm="56914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D16B30-9939-9645-BCB6-175C5FE3F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Bijkomende kosten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5CF3186-9738-0241-9143-75B9F421B8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Havo 4: €50</a:t>
            </a:r>
          </a:p>
          <a:p>
            <a:endParaRPr lang="nl-NL" dirty="0"/>
          </a:p>
          <a:p>
            <a:r>
              <a:rPr lang="nl-NL" dirty="0"/>
              <a:t>Havo 5: €50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BSM trainingspak of vest + shirt</a:t>
            </a:r>
          </a:p>
          <a:p>
            <a:r>
              <a:rPr lang="nl-NL" dirty="0"/>
              <a:t>Bezoek sportfaciliteiten</a:t>
            </a:r>
          </a:p>
          <a:p>
            <a:r>
              <a:rPr lang="nl-NL" dirty="0" err="1"/>
              <a:t>SportfolioApp</a:t>
            </a: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7CE7F02-53FB-954F-8A65-835B9A38482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77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170"/>
    </mc:Choice>
    <mc:Fallback xmlns="">
      <p:transition spd="slow" advTm="6217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85D50C-D0E9-FC49-AF1B-1535F862B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AB24AB9-5D45-064F-80FA-321B789F8D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nl-NL" dirty="0"/>
          </a:p>
          <a:p>
            <a:r>
              <a:rPr lang="nl-NL" dirty="0"/>
              <a:t>p.van.eck@niftarlake.nl</a:t>
            </a:r>
          </a:p>
          <a:p>
            <a:endParaRPr lang="nl-NL" dirty="0"/>
          </a:p>
          <a:p>
            <a:r>
              <a:rPr lang="nl-NL" dirty="0"/>
              <a:t>Bedankt voor de interesse!</a:t>
            </a:r>
          </a:p>
          <a:p>
            <a:endParaRPr lang="nl-NL" dirty="0"/>
          </a:p>
          <a:p>
            <a:r>
              <a:rPr lang="nl-NL" dirty="0"/>
              <a:t>Succes met het maken van de profiel- en vakkenkeuze!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ABD6AE1-B061-5D4B-8EB2-649136BAE3A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7643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32"/>
    </mc:Choice>
    <mc:Fallback xmlns="">
      <p:transition spd="slow" advTm="3023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Voorlichting vak BSM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>
          <a:xfrm>
            <a:off x="1524000" y="3826355"/>
            <a:ext cx="9144000" cy="788968"/>
          </a:xfrm>
        </p:spPr>
        <p:txBody>
          <a:bodyPr/>
          <a:lstStyle/>
          <a:p>
            <a:r>
              <a:rPr lang="nl-NL" i="1" dirty="0"/>
              <a:t>Even voorstellen…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>
          <a:xfrm>
            <a:off x="1524000" y="2686183"/>
            <a:ext cx="9144000" cy="9037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13-01-2026</a:t>
            </a:r>
          </a:p>
        </p:txBody>
      </p:sp>
    </p:spTree>
    <p:extLst>
      <p:ext uri="{BB962C8B-B14F-4D97-AF65-F5344CB8AC3E}">
        <p14:creationId xmlns:p14="http://schemas.microsoft.com/office/powerpoint/2010/main" val="275817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02"/>
    </mc:Choice>
    <mc:Fallback xmlns="">
      <p:transition spd="slow" advTm="3340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36B531-FED0-5D42-B68C-7B31F7DF4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vak BSM op het </a:t>
            </a:r>
            <a:r>
              <a:rPr lang="nl-NL" dirty="0" err="1"/>
              <a:t>Niftarlake</a:t>
            </a:r>
            <a:r>
              <a:rPr lang="nl-NL" dirty="0"/>
              <a:t> College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93B0D42-DEFE-1040-B50A-9EA6705F42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81762" y="1635125"/>
            <a:ext cx="10118360" cy="33618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BSM staat voor </a:t>
            </a:r>
            <a:r>
              <a:rPr lang="nl-NL" b="1" dirty="0"/>
              <a:t>B</a:t>
            </a:r>
            <a:r>
              <a:rPr lang="nl-NL" dirty="0"/>
              <a:t>ewegen, </a:t>
            </a:r>
            <a:r>
              <a:rPr lang="nl-NL" b="1" dirty="0"/>
              <a:t>S</a:t>
            </a:r>
            <a:r>
              <a:rPr lang="nl-NL" dirty="0"/>
              <a:t>port en </a:t>
            </a:r>
            <a:r>
              <a:rPr lang="nl-NL" b="1" dirty="0"/>
              <a:t>M</a:t>
            </a:r>
            <a:r>
              <a:rPr lang="nl-NL" dirty="0"/>
              <a:t>aatschappij.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Klas 4 en 5 van de HAVO.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Als examenvak in de vrije ruimte van alle profielen</a:t>
            </a:r>
            <a:r>
              <a:rPr lang="nl-NL"/>
              <a:t>, behalve </a:t>
            </a:r>
            <a:r>
              <a:rPr lang="nl-NL" dirty="0"/>
              <a:t>C</a:t>
            </a:r>
            <a:r>
              <a:rPr lang="nl-NL"/>
              <a:t>&amp;M.</a:t>
            </a:r>
            <a:endParaRPr lang="nl-NL" dirty="0"/>
          </a:p>
          <a:p>
            <a:pPr>
              <a:buFontTx/>
              <a:buChar char="-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005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14"/>
    </mc:Choice>
    <mc:Fallback xmlns="">
      <p:transition spd="slow" advTm="1781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206722-9F37-0F4F-AC55-E3A547D03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 wie?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2BC7EBC-7ADC-F841-AFFA-056EF21884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nl-NL" dirty="0"/>
              <a:t>Motivatie is belangrijk.</a:t>
            </a:r>
          </a:p>
          <a:p>
            <a:r>
              <a:rPr lang="nl-NL" dirty="0"/>
              <a:t>Je hoeft geen topsporter te zijn, maar wel geïnteresseerd.</a:t>
            </a:r>
          </a:p>
          <a:p>
            <a:r>
              <a:rPr lang="nl-NL" dirty="0"/>
              <a:t>Open staan voor verbeteren eigen vaardigheid</a:t>
            </a:r>
          </a:p>
          <a:p>
            <a:r>
              <a:rPr lang="nl-NL" dirty="0"/>
              <a:t>Niet alleen praktijk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C126B9A-AAAA-4F40-A531-660907A437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99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320"/>
    </mc:Choice>
    <mc:Fallback xmlns="">
      <p:transition spd="slow" advTm="6532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C67D26-0867-484B-AA60-4BC548BF7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Kijkend naar een beroep/opleiding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6A2CFEF-B7A1-614E-83BE-2F13B980DC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nl-NL" dirty="0"/>
              <a:t>BSM is niet verplicht voor een specifieke vervolgopleiding.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2F6E409-B1E8-4A49-98AB-F9FCD000C4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nl-NL" dirty="0"/>
              <a:t>Vervolgopleiding in de sport/onderwijs</a:t>
            </a:r>
          </a:p>
          <a:p>
            <a:r>
              <a:rPr lang="nl-NL" dirty="0"/>
              <a:t>Leidinggevende/aansturende functie</a:t>
            </a:r>
          </a:p>
          <a:p>
            <a:r>
              <a:rPr lang="nl-NL" dirty="0"/>
              <a:t>Sociale beroepen</a:t>
            </a:r>
          </a:p>
          <a:p>
            <a:r>
              <a:rPr lang="nl-NL" dirty="0"/>
              <a:t>(Sport)fysiotherapie</a:t>
            </a:r>
          </a:p>
          <a:p>
            <a:r>
              <a:rPr lang="nl-NL" dirty="0"/>
              <a:t>Hotelschool</a:t>
            </a:r>
          </a:p>
          <a:p>
            <a:r>
              <a:rPr lang="nl-NL" dirty="0"/>
              <a:t>Werken met mensen</a:t>
            </a:r>
          </a:p>
        </p:txBody>
      </p:sp>
    </p:spTree>
    <p:extLst>
      <p:ext uri="{BB962C8B-B14F-4D97-AF65-F5344CB8AC3E}">
        <p14:creationId xmlns:p14="http://schemas.microsoft.com/office/powerpoint/2010/main" val="124474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191"/>
    </mc:Choice>
    <mc:Fallback xmlns="">
      <p:transition spd="slow" advTm="8119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873829-E094-B74B-AF0E-D8CAAA675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Studielast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F7BAB65-791E-9240-AA67-0BF7A45C51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nl-NL" dirty="0"/>
          </a:p>
          <a:p>
            <a:r>
              <a:rPr lang="nl-NL" dirty="0"/>
              <a:t>Lestijd bovenop ‘reguliere’ les LO</a:t>
            </a:r>
          </a:p>
          <a:p>
            <a:pPr marL="0" indent="0">
              <a:buNone/>
            </a:pPr>
            <a:r>
              <a:rPr lang="nl-NL" dirty="0"/>
              <a:t>Havo 4: 2 blokuren per week</a:t>
            </a:r>
          </a:p>
          <a:p>
            <a:pPr marL="0" indent="0">
              <a:buNone/>
            </a:pPr>
            <a:r>
              <a:rPr lang="nl-NL" dirty="0"/>
              <a:t>Havo 5: 1 blokuur per week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Verhouding praktijk : theorie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70% : 30%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7C83545-1F53-B44B-ABB9-E75EB9834FA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4692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203"/>
    </mc:Choice>
    <mc:Fallback xmlns="">
      <p:transition spd="slow" advTm="63203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DD2716-273B-FF4F-B152-FF89869A9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Examenprogramma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6CD050B-1952-3F42-9B3D-23A91AEB8D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4 hoofdgroepen: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A: Theoretisch deel</a:t>
            </a:r>
          </a:p>
          <a:p>
            <a:pPr marL="0" indent="0">
              <a:buNone/>
            </a:pPr>
            <a:r>
              <a:rPr lang="nl-NL" dirty="0"/>
              <a:t>B: Bewegen</a:t>
            </a:r>
          </a:p>
          <a:p>
            <a:pPr marL="0" indent="0">
              <a:buNone/>
            </a:pPr>
            <a:r>
              <a:rPr lang="nl-NL" dirty="0"/>
              <a:t>C: Bewegen en regelen</a:t>
            </a:r>
          </a:p>
          <a:p>
            <a:pPr marL="0" indent="0">
              <a:buNone/>
            </a:pPr>
            <a:r>
              <a:rPr lang="nl-NL" dirty="0"/>
              <a:t>D: Onderzoek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FA73DA-8648-A743-B1AD-CCC1347D0BC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716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56"/>
    </mc:Choice>
    <mc:Fallback xmlns="">
      <p:transition spd="slow" advTm="2395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597AA2-3821-FF4B-A85A-CCB612397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A: Theoretisch deel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2221824-5D73-2C4E-B9AE-680AC77727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nl-NL" sz="1800" dirty="0"/>
              <a:t>Bewegen en Regelen</a:t>
            </a:r>
          </a:p>
          <a:p>
            <a:pPr marL="0" indent="0">
              <a:buNone/>
            </a:pPr>
            <a:r>
              <a:rPr lang="nl-NL" sz="1800" dirty="0"/>
              <a:t>(bv. wedstrijdschema’s maken, scheidsrechter zijn, coachen, etc.)</a:t>
            </a:r>
          </a:p>
          <a:p>
            <a:pPr marL="0" indent="0">
              <a:buNone/>
            </a:pPr>
            <a:endParaRPr lang="nl-NL" sz="1800" dirty="0"/>
          </a:p>
          <a:p>
            <a:r>
              <a:rPr lang="nl-NL" sz="1800" dirty="0"/>
              <a:t>Bewegen en Samenleving</a:t>
            </a:r>
          </a:p>
          <a:p>
            <a:pPr marL="0" indent="0">
              <a:buNone/>
            </a:pPr>
            <a:r>
              <a:rPr lang="nl-NL" sz="1800" dirty="0"/>
              <a:t>(bv. geschiedenis van de sport, doping, voeding, etc.)</a:t>
            </a:r>
          </a:p>
          <a:p>
            <a:pPr marL="0" indent="0">
              <a:buNone/>
            </a:pPr>
            <a:endParaRPr lang="nl-NL" sz="1800" dirty="0"/>
          </a:p>
          <a:p>
            <a:r>
              <a:rPr lang="nl-NL" sz="1800" dirty="0"/>
              <a:t>Bewegen en Risico</a:t>
            </a:r>
          </a:p>
          <a:p>
            <a:pPr marL="0" indent="0">
              <a:buNone/>
            </a:pPr>
            <a:r>
              <a:rPr lang="nl-NL" sz="1800" dirty="0"/>
              <a:t>(sportblessures en </a:t>
            </a:r>
            <a:r>
              <a:rPr lang="nl-NL" sz="1800" dirty="0" err="1"/>
              <a:t>ehb</a:t>
            </a:r>
            <a:r>
              <a:rPr lang="nl-NL" sz="1800" dirty="0"/>
              <a:t>(s)o toets)</a:t>
            </a:r>
          </a:p>
          <a:p>
            <a:pPr marL="0" indent="0">
              <a:buNone/>
            </a:pPr>
            <a:endParaRPr lang="nl-NL" sz="1800" dirty="0"/>
          </a:p>
          <a:p>
            <a:r>
              <a:rPr lang="nl-NL" sz="1800" dirty="0"/>
              <a:t>Theorieopdrachten en reflectieverslagen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166003C-F146-244E-B3FA-98D225664E3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134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412"/>
    </mc:Choice>
    <mc:Fallback xmlns="">
      <p:transition spd="slow" advTm="7841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F2157-AF0D-214E-A929-73E1AC556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B: Bewegen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33D8098-2B2C-0A48-B464-9BF9428386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Domeinen: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Spel</a:t>
            </a:r>
          </a:p>
          <a:p>
            <a:r>
              <a:rPr lang="nl-NL" dirty="0"/>
              <a:t>Turnen</a:t>
            </a:r>
          </a:p>
          <a:p>
            <a:r>
              <a:rPr lang="nl-NL" dirty="0"/>
              <a:t>Bewegen op Muziek</a:t>
            </a:r>
          </a:p>
          <a:p>
            <a:r>
              <a:rPr lang="nl-NL" dirty="0"/>
              <a:t>Atletiek</a:t>
            </a:r>
          </a:p>
          <a:p>
            <a:r>
              <a:rPr lang="nl-NL" dirty="0"/>
              <a:t>Zelfverdediging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252D2F8-9B8B-D04D-B4E6-01658F6F763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540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824"/>
    </mc:Choice>
    <mc:Fallback xmlns="">
      <p:transition spd="slow" advTm="26824"/>
    </mc:Fallback>
  </mc:AlternateContent>
</p:sld>
</file>

<file path=ppt/theme/theme1.xml><?xml version="1.0" encoding="utf-8"?>
<a:theme xmlns:a="http://schemas.openxmlformats.org/drawingml/2006/main" name="1_Kantoorthema">
  <a:themeElements>
    <a:clrScheme name="NIftarlake">
      <a:dk1>
        <a:srgbClr val="0A1A5C"/>
      </a:dk1>
      <a:lt1>
        <a:sysClr val="window" lastClr="FFFFFF"/>
      </a:lt1>
      <a:dk2>
        <a:srgbClr val="44546A"/>
      </a:dk2>
      <a:lt2>
        <a:srgbClr val="E7E6E6"/>
      </a:lt2>
      <a:accent1>
        <a:srgbClr val="154A91"/>
      </a:accent1>
      <a:accent2>
        <a:srgbClr val="E26141"/>
      </a:accent2>
      <a:accent3>
        <a:srgbClr val="A5A5A5"/>
      </a:accent3>
      <a:accent4>
        <a:srgbClr val="FFC000"/>
      </a:accent4>
      <a:accent5>
        <a:srgbClr val="154A91"/>
      </a:accent5>
      <a:accent6>
        <a:srgbClr val="009BA1"/>
      </a:accent6>
      <a:hlink>
        <a:srgbClr val="009BA1"/>
      </a:hlink>
      <a:folHlink>
        <a:srgbClr val="009BA1"/>
      </a:folHlink>
    </a:clrScheme>
    <a:fontScheme name="Niftarlak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iftarlake presentatie breedbeeld V2.potx" id="{00D24325-9DD3-425B-919C-572B2D7A258B}" vid="{3FFB9E78-EA0F-4E23-8678-96181A56031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st xmlns="75646cc3-dafe-46cb-ad8a-0c1662b34ce6">true</test>
    <lcf76f155ced4ddcb4097134ff3c332f xmlns="75646cc3-dafe-46cb-ad8a-0c1662b34ce6">
      <Terms xmlns="http://schemas.microsoft.com/office/infopath/2007/PartnerControls"/>
    </lcf76f155ced4ddcb4097134ff3c332f>
    <TaxCatchAll xmlns="63cc5f53-95b1-4bae-9339-83b3346e605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96F9D58E11CA4389A85E497BDE9A33" ma:contentTypeVersion="22" ma:contentTypeDescription="Een nieuw document maken." ma:contentTypeScope="" ma:versionID="385a2fabbbf18feae14e70cfbe7958c1">
  <xsd:schema xmlns:xsd="http://www.w3.org/2001/XMLSchema" xmlns:xs="http://www.w3.org/2001/XMLSchema" xmlns:p="http://schemas.microsoft.com/office/2006/metadata/properties" xmlns:ns2="63cc5f53-95b1-4bae-9339-83b3346e6055" xmlns:ns3="75646cc3-dafe-46cb-ad8a-0c1662b34ce6" targetNamespace="http://schemas.microsoft.com/office/2006/metadata/properties" ma:root="true" ma:fieldsID="15a4ee3d9d305dd5011df6f7c6b8734f" ns2:_="" ns3:_="">
    <xsd:import namespace="63cc5f53-95b1-4bae-9339-83b3346e6055"/>
    <xsd:import namespace="75646cc3-dafe-46cb-ad8a-0c1662b34ce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test" minOccurs="0"/>
                <xsd:element ref="ns3:MediaLengthInSecond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cc5f53-95b1-4bae-9339-83b3346e6055" elementFormDefault="qualified">
    <xsd:import namespace="http://schemas.microsoft.com/office/2006/documentManagement/types"/>
    <xsd:import namespace="http://schemas.microsoft.com/office/infopath/2007/PartnerControls"/>
    <xsd:element name="SharedWithUsers" ma:index="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f74f78d1-e78f-4d3c-8e0e-556cb5105e99}" ma:internalName="TaxCatchAll" ma:showField="CatchAllData" ma:web="63cc5f53-95b1-4bae-9339-83b3346e60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46cc3-dafe-46cb-ad8a-0c1662b34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test" ma:index="11" nillable="true" ma:displayName="test" ma:default="1" ma:description="test" ma:internalName="test" ma:readOnly="false">
      <xsd:simpleType>
        <xsd:restriction base="dms:Boolean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4" nillable="true" ma:taxonomy="true" ma:internalName="lcf76f155ced4ddcb4097134ff3c332f" ma:taxonomyFieldName="MediaServiceImageTags" ma:displayName="Afbeeldingtags" ma:readOnly="false" ma:fieldId="{5cf76f15-5ced-4ddc-b409-7134ff3c332f}" ma:taxonomyMulti="true" ma:sspId="dde8ed53-59b2-4452-b431-ba5103509b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Inhoudstype"/>
        <xsd:element ref="dc:title" minOccurs="0" maxOccurs="1" ma:index="3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BCD6D2-06A7-4284-A947-0A382B9A56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D622CF0-F851-47BD-9D5E-EE0AF3400CE4}">
  <ds:schemaRefs>
    <ds:schemaRef ds:uri="http://purl.org/dc/dcmitype/"/>
    <ds:schemaRef ds:uri="http://purl.org/dc/elements/1.1/"/>
    <ds:schemaRef ds:uri="http://schemas.microsoft.com/office/2006/documentManagement/types"/>
    <ds:schemaRef ds:uri="http://schemas.microsoft.com/sharepoint/v3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terms/"/>
    <ds:schemaRef ds:uri="http://schemas.openxmlformats.org/package/2006/metadata/core-properties"/>
    <ds:schemaRef ds:uri="6c006f8e-1139-47ef-8594-e169c8d2e2b9"/>
    <ds:schemaRef ds:uri="a46b2051-1b07-4389-8485-8ceb7ebdd8d8"/>
    <ds:schemaRef ds:uri="75646cc3-dafe-46cb-ad8a-0c1662b34ce6"/>
    <ds:schemaRef ds:uri="63cc5f53-95b1-4bae-9339-83b3346e6055"/>
  </ds:schemaRefs>
</ds:datastoreItem>
</file>

<file path=customXml/itemProps3.xml><?xml version="1.0" encoding="utf-8"?>
<ds:datastoreItem xmlns:ds="http://schemas.openxmlformats.org/officeDocument/2006/customXml" ds:itemID="{4B2F178A-45C7-404C-A5A0-52FAF29971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cc5f53-95b1-4bae-9339-83b3346e6055"/>
    <ds:schemaRef ds:uri="75646cc3-dafe-46cb-ad8a-0c1662b34c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3016</TotalTime>
  <Words>355</Words>
  <Application>Microsoft Macintosh PowerPoint</Application>
  <PresentationFormat>Breedbeeld</PresentationFormat>
  <Paragraphs>104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7" baseType="lpstr">
      <vt:lpstr>Arial</vt:lpstr>
      <vt:lpstr>Trebuchet MS</vt:lpstr>
      <vt:lpstr>1_Kantoorthema</vt:lpstr>
      <vt:lpstr>PowerPoint-presentatie</vt:lpstr>
      <vt:lpstr>Voorlichting vak BSM</vt:lpstr>
      <vt:lpstr>Het vak BSM op het Niftarlake College</vt:lpstr>
      <vt:lpstr>Voor wie?</vt:lpstr>
      <vt:lpstr>Kijkend naar een beroep/opleiding</vt:lpstr>
      <vt:lpstr>Studielast</vt:lpstr>
      <vt:lpstr>Examenprogramma</vt:lpstr>
      <vt:lpstr>A: Theoretisch deel</vt:lpstr>
      <vt:lpstr>B: Bewegen</vt:lpstr>
      <vt:lpstr>C: Bewegen en Regelen</vt:lpstr>
      <vt:lpstr>D: Onderzoek</vt:lpstr>
      <vt:lpstr>Beoordeling/cijfers</vt:lpstr>
      <vt:lpstr>Bijkomende kosten</vt:lpstr>
      <vt:lpstr>Vragen?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Lorette Kraaijenbrink</dc:creator>
  <cp:lastModifiedBy>Pauline</cp:lastModifiedBy>
  <cp:revision>96</cp:revision>
  <dcterms:created xsi:type="dcterms:W3CDTF">1601-01-01T00:00:00Z</dcterms:created>
  <dcterms:modified xsi:type="dcterms:W3CDTF">2026-01-13T14:36:38Z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0x010100D096F9D58E11CA4389A85E497BDE9A33</vt:lpwstr>
  </property>
  <property fmtid="{D5CDD505-2E9C-101B-9397-08002B2CF9AE}" pid="3" name="Order">
    <vt:r8>198700</vt:r8>
  </property>
  <property fmtid="{D5CDD505-2E9C-101B-9397-08002B2CF9AE}" pid="4" name="_ExtendedDescription">
    <vt:lpwstr/>
  </property>
  <property fmtid="{D5CDD505-2E9C-101B-9397-08002B2CF9AE}" pid="5" name="MediaServiceImageTags">
    <vt:lpwstr/>
  </property>
</Properties>
</file>