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62" r:id="rId6"/>
    <p:sldId id="266" r:id="rId7"/>
    <p:sldId id="286" r:id="rId8"/>
    <p:sldId id="265" r:id="rId9"/>
    <p:sldId id="267" r:id="rId10"/>
    <p:sldId id="271" r:id="rId11"/>
    <p:sldId id="282" r:id="rId12"/>
    <p:sldId id="283" r:id="rId13"/>
    <p:sldId id="284" r:id="rId14"/>
    <p:sldId id="285" r:id="rId15"/>
    <p:sldId id="277" r:id="rId16"/>
    <p:sldId id="280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E15B3C-09AD-B049-AB59-1D1AFA59EED6}" v="3" dt="2025-01-28T08:57:24.7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5822"/>
  </p:normalViewPr>
  <p:slideViewPr>
    <p:cSldViewPr snapToGrid="0">
      <p:cViewPr varScale="1">
        <p:scale>
          <a:sx n="128" d="100"/>
          <a:sy n="128" d="100"/>
        </p:scale>
        <p:origin x="1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ftarlak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"/>
          <a:stretch/>
        </p:blipFill>
        <p:spPr>
          <a:xfrm rot="5400000" flipH="1">
            <a:off x="-23883" y="-1228301"/>
            <a:ext cx="9144000" cy="9314602"/>
          </a:xfrm>
          <a:prstGeom prst="rect">
            <a:avLst/>
          </a:prstGeom>
        </p:spPr>
      </p:pic>
      <p:pic>
        <p:nvPicPr>
          <p:cNvPr id="14" name="Afbeelding 13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776"/>
          </a:xfrm>
          <a:prstGeom prst="rect">
            <a:avLst/>
          </a:prstGeom>
        </p:spPr>
      </p:pic>
      <p:pic>
        <p:nvPicPr>
          <p:cNvPr id="8" name="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60" y="2613389"/>
            <a:ext cx="6991068" cy="162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1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660" r="16997" b="1172"/>
          <a:stretch/>
        </p:blipFill>
        <p:spPr>
          <a:xfrm rot="5400000" flipH="1">
            <a:off x="1142998" y="-1143003"/>
            <a:ext cx="6858001" cy="9144002"/>
          </a:xfrm>
          <a:prstGeom prst="rect">
            <a:avLst/>
          </a:prstGeom>
        </p:spPr>
      </p:pic>
      <p:sp>
        <p:nvSpPr>
          <p:cNvPr id="15" name="Wit vlak"/>
          <p:cNvSpPr/>
          <p:nvPr userDrawn="1"/>
        </p:nvSpPr>
        <p:spPr>
          <a:xfrm>
            <a:off x="221422" y="188998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1327410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nl-NL" dirty="0"/>
              <a:t>Titel van de presentatie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83167"/>
            <a:ext cx="6858000" cy="788968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3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  <a:endParaRPr lang="en-US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764971"/>
            <a:ext cx="2279176" cy="655554"/>
          </a:xfrm>
          <a:prstGeom prst="rect">
            <a:avLst/>
          </a:prstGeom>
        </p:spPr>
      </p:pic>
      <p:sp>
        <p:nvSpPr>
          <p:cNvPr id="18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3567878"/>
            <a:ext cx="6858000" cy="49730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7488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600"/>
            </a:lvl2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5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tekst i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6"/>
          </p:nvPr>
        </p:nvSpPr>
        <p:spPr>
          <a:xfrm>
            <a:off x="4699021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604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foto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4745620" y="1747777"/>
            <a:ext cx="3660380" cy="38898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023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738000" y="1749600"/>
            <a:ext cx="7651750" cy="3891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3604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45587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61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r="5286"/>
          <a:stretch/>
        </p:blipFill>
        <p:spPr>
          <a:xfrm rot="5400000" flipH="1">
            <a:off x="1169504" y="-1169505"/>
            <a:ext cx="6858000" cy="9197009"/>
          </a:xfrm>
          <a:prstGeom prst="rect">
            <a:avLst/>
          </a:prstGeom>
        </p:spPr>
      </p:pic>
      <p:sp>
        <p:nvSpPr>
          <p:cNvPr id="8" name="Wit vlak"/>
          <p:cNvSpPr/>
          <p:nvPr userDrawn="1"/>
        </p:nvSpPr>
        <p:spPr>
          <a:xfrm>
            <a:off x="221095" y="189000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5991367"/>
            <a:ext cx="618769" cy="5712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6321" y="370000"/>
            <a:ext cx="7670700" cy="1142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322" y="1632537"/>
            <a:ext cx="7670699" cy="400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745" y="63323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41798-A1E7-4418-A50B-9BAD63C8ACFA}" type="datetimeFigureOut">
              <a:rPr lang="nl-NL" smtClean="0"/>
              <a:t>30-01-2025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705" y="63365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87523" y="6346658"/>
            <a:ext cx="1219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397F0-0EC2-457D-AED8-B33569D07A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4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7" r:id="rId4"/>
    <p:sldLayoutId id="2147483674" r:id="rId5"/>
    <p:sldLayoutId id="2147483666" r:id="rId6"/>
    <p:sldLayoutId id="2147483675" r:id="rId7"/>
    <p:sldLayoutId id="2147483667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buSzPct val="110000"/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.edzes@niftarlake.nl" TargetMode="External"/><Relationship Id="rId2" Type="http://schemas.openxmlformats.org/officeDocument/2006/relationships/hyperlink" Target="http://www.niftarlake.nl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n.nl/studeren/voltijd/profielkeuze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nl-NL" altLang="nl-NL" sz="5400" dirty="0"/>
            </a:br>
            <a:br>
              <a:rPr lang="nl-NL" altLang="nl-NL" sz="5400" dirty="0"/>
            </a:br>
            <a:br>
              <a:rPr lang="nl-NL" altLang="nl-NL" sz="5400" dirty="0"/>
            </a:br>
            <a:br>
              <a:rPr lang="nl-NL" altLang="nl-NL" sz="5400" dirty="0"/>
            </a:br>
            <a:br>
              <a:rPr lang="nl-NL" altLang="nl-NL" sz="5400" dirty="0"/>
            </a:br>
            <a:r>
              <a:rPr lang="nl-NL" altLang="nl-NL" sz="5400" dirty="0"/>
              <a:t> Profielkeuze in Havo 3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altLang="nl-NL" sz="3600" dirty="0"/>
              <a:t>Pauline </a:t>
            </a:r>
            <a:r>
              <a:rPr lang="nl-NL" altLang="nl-NL" sz="3600" dirty="0" err="1"/>
              <a:t>Edzes</a:t>
            </a:r>
            <a:r>
              <a:rPr lang="nl-NL" altLang="nl-NL" sz="3600" dirty="0"/>
              <a:t>, decaan</a:t>
            </a:r>
            <a:endParaRPr lang="nl-NL" dirty="0"/>
          </a:p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8170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39554-9C44-4878-1CC8-878DF66E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1DDBB867-B5CD-8961-6905-4F88830635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69217"/>
              </p:ext>
            </p:extLst>
          </p:nvPr>
        </p:nvGraphicFramePr>
        <p:xfrm>
          <a:off x="736321" y="370000"/>
          <a:ext cx="7790161" cy="5804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1269">
                  <a:extLst>
                    <a:ext uri="{9D8B030D-6E8A-4147-A177-3AD203B41FA5}">
                      <a16:colId xmlns:a16="http://schemas.microsoft.com/office/drawing/2014/main" val="2620538594"/>
                    </a:ext>
                  </a:extLst>
                </a:gridCol>
                <a:gridCol w="2192099">
                  <a:extLst>
                    <a:ext uri="{9D8B030D-6E8A-4147-A177-3AD203B41FA5}">
                      <a16:colId xmlns:a16="http://schemas.microsoft.com/office/drawing/2014/main" val="628788300"/>
                    </a:ext>
                  </a:extLst>
                </a:gridCol>
                <a:gridCol w="3056793">
                  <a:extLst>
                    <a:ext uri="{9D8B030D-6E8A-4147-A177-3AD203B41FA5}">
                      <a16:colId xmlns:a16="http://schemas.microsoft.com/office/drawing/2014/main" val="1418314875"/>
                    </a:ext>
                  </a:extLst>
                </a:gridCol>
              </a:tblGrid>
              <a:tr h="1246013">
                <a:tc gridSpan="3">
                  <a:txBody>
                    <a:bodyPr/>
                    <a:lstStyle/>
                    <a:p>
                      <a:endParaRPr lang="nl-NL" sz="2800" dirty="0">
                        <a:effectLst/>
                      </a:endParaRPr>
                    </a:p>
                    <a:p>
                      <a:r>
                        <a:rPr lang="nl-NL" sz="2800" dirty="0">
                          <a:effectLst/>
                        </a:rPr>
                        <a:t>Natuur &amp; Gezondheid (NG)</a:t>
                      </a:r>
                    </a:p>
                    <a:p>
                      <a:endParaRPr lang="nl-NL" sz="2800" dirty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415242"/>
                  </a:ext>
                </a:extLst>
              </a:tr>
              <a:tr h="809267"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Verplichte profielvakken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Wiskunde A of B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Biologie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Scheikunde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796900"/>
                  </a:ext>
                </a:extLst>
              </a:tr>
              <a:tr h="770783">
                <a:tc gridSpan="2">
                  <a:txBody>
                    <a:bodyPr/>
                    <a:lstStyle/>
                    <a:p>
                      <a:r>
                        <a:rPr lang="nl-NL" sz="20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 vrij deel, 1 vak kiezen uit: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8524331"/>
                  </a:ext>
                </a:extLst>
              </a:tr>
              <a:tr h="884583">
                <a:tc rowSpan="3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Profielkeuzevakken 1 vak kiezen uit: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Aardrijkskunde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bsm</a:t>
                      </a:r>
                      <a:r>
                        <a:rPr lang="nl-NL" sz="2000" dirty="0">
                          <a:effectLst/>
                        </a:rPr>
                        <a:t>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na, </a:t>
                      </a:r>
                      <a:r>
                        <a:rPr lang="nl-NL" sz="2000" dirty="0" err="1">
                          <a:effectLst/>
                        </a:rPr>
                        <a:t>oo</a:t>
                      </a:r>
                      <a:endParaRPr lang="nl-NL" sz="2000" dirty="0">
                        <a:effectLst/>
                      </a:endParaRP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63771"/>
                  </a:ext>
                </a:extLst>
              </a:tr>
              <a:tr h="100998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Natuurkunde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bsm</a:t>
                      </a:r>
                      <a:r>
                        <a:rPr lang="nl-NL" sz="2000" dirty="0">
                          <a:effectLst/>
                        </a:rPr>
                        <a:t>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oo</a:t>
                      </a:r>
                      <a:endParaRPr lang="nl-NL" sz="2000" dirty="0">
                        <a:effectLst/>
                      </a:endParaRP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2929544"/>
                  </a:ext>
                </a:extLst>
              </a:tr>
              <a:tr h="89001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Onderzoek &amp; Ontwerpen            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na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7354790"/>
                  </a:ext>
                </a:extLst>
              </a:tr>
            </a:tbl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6FC4B1C2-C4FB-296D-A877-064B324C5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712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73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7D5BC-5372-06E1-2440-B9E5A078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3C30FAB5-C5E6-C046-76F4-2AEC0199AA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398972"/>
              </p:ext>
            </p:extLst>
          </p:nvPr>
        </p:nvGraphicFramePr>
        <p:xfrm>
          <a:off x="736321" y="370000"/>
          <a:ext cx="7790517" cy="5825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2759">
                  <a:extLst>
                    <a:ext uri="{9D8B030D-6E8A-4147-A177-3AD203B41FA5}">
                      <a16:colId xmlns:a16="http://schemas.microsoft.com/office/drawing/2014/main" val="3051206568"/>
                    </a:ext>
                  </a:extLst>
                </a:gridCol>
                <a:gridCol w="2019777">
                  <a:extLst>
                    <a:ext uri="{9D8B030D-6E8A-4147-A177-3AD203B41FA5}">
                      <a16:colId xmlns:a16="http://schemas.microsoft.com/office/drawing/2014/main" val="3707500147"/>
                    </a:ext>
                  </a:extLst>
                </a:gridCol>
                <a:gridCol w="3197981">
                  <a:extLst>
                    <a:ext uri="{9D8B030D-6E8A-4147-A177-3AD203B41FA5}">
                      <a16:colId xmlns:a16="http://schemas.microsoft.com/office/drawing/2014/main" val="2563180274"/>
                    </a:ext>
                  </a:extLst>
                </a:gridCol>
              </a:tblGrid>
              <a:tr h="1442077">
                <a:tc gridSpan="3">
                  <a:txBody>
                    <a:bodyPr/>
                    <a:lstStyle/>
                    <a:p>
                      <a:r>
                        <a:rPr lang="nl-NL" sz="28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800" dirty="0">
                          <a:effectLst/>
                        </a:rPr>
                        <a:t>Natuur &amp; Techniek (NT)</a:t>
                      </a:r>
                    </a:p>
                    <a:p>
                      <a:endParaRPr lang="nl-NL" sz="2800" dirty="0">
                        <a:effectLst/>
                      </a:endParaRPr>
                    </a:p>
                    <a:p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92577"/>
                  </a:ext>
                </a:extLst>
              </a:tr>
              <a:tr h="1012698"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Verplichte profielvakken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Wiskunde B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Natuurkunde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Scheikunde </a:t>
                      </a:r>
                      <a:endParaRPr lang="nl-NL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704182"/>
                  </a:ext>
                </a:extLst>
              </a:tr>
              <a:tr h="785105">
                <a:tc gridSpan="2">
                  <a:txBody>
                    <a:bodyPr/>
                    <a:lstStyle/>
                    <a:p>
                      <a:r>
                        <a:rPr lang="nl-NL" sz="20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>
                          <a:effectLst/>
                        </a:rPr>
                        <a:t>Verplicht vrij deel, 1 vak kiezen uit: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797385"/>
                  </a:ext>
                </a:extLst>
              </a:tr>
              <a:tr h="901298">
                <a:tc rowSpan="3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Profielkeuzevakken 1 vak kiezen uit: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Biologie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bsm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oo</a:t>
                      </a:r>
                      <a:endParaRPr lang="nl-NL" sz="2000" dirty="0">
                        <a:effectLst/>
                      </a:endParaRP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1600124"/>
                  </a:ext>
                </a:extLst>
              </a:tr>
              <a:tr h="90129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Informatica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</a:t>
                      </a:r>
                      <a:r>
                        <a:rPr lang="nl-NL" sz="2000" dirty="0" err="1">
                          <a:effectLst/>
                        </a:rPr>
                        <a:t>oo</a:t>
                      </a:r>
                      <a:endParaRPr lang="nl-NL" sz="2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2150381"/>
                  </a:ext>
                </a:extLst>
              </a:tr>
              <a:tr h="74930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Onderzoek &amp; Ontwerpen  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endParaRPr lang="nl-NL" sz="2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894801"/>
                  </a:ext>
                </a:extLst>
              </a:tr>
            </a:tbl>
          </a:graphicData>
        </a:graphic>
      </p:graphicFrame>
      <p:sp>
        <p:nvSpPr>
          <p:cNvPr id="5" name="Gestreepte pijl rechts 4">
            <a:extLst>
              <a:ext uri="{FF2B5EF4-FFF2-40B4-BE49-F238E27FC236}">
                <a16:creationId xmlns:a16="http://schemas.microsoft.com/office/drawing/2014/main" id="{E194E915-0C3E-4FD4-FE1D-60702EE6224A}"/>
              </a:ext>
            </a:extLst>
          </p:cNvPr>
          <p:cNvSpPr/>
          <p:nvPr/>
        </p:nvSpPr>
        <p:spPr>
          <a:xfrm>
            <a:off x="5326063" y="9410700"/>
            <a:ext cx="393700" cy="179388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6" name="Gestreepte pijl rechts 5">
            <a:extLst>
              <a:ext uri="{FF2B5EF4-FFF2-40B4-BE49-F238E27FC236}">
                <a16:creationId xmlns:a16="http://schemas.microsoft.com/office/drawing/2014/main" id="{7E09CDB2-2670-14C6-A5A6-79243B34728A}"/>
              </a:ext>
            </a:extLst>
          </p:cNvPr>
          <p:cNvSpPr/>
          <p:nvPr/>
        </p:nvSpPr>
        <p:spPr>
          <a:xfrm>
            <a:off x="5327650" y="10169525"/>
            <a:ext cx="393700" cy="179388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7" name="Gestreepte pijl rechts 6">
            <a:extLst>
              <a:ext uri="{FF2B5EF4-FFF2-40B4-BE49-F238E27FC236}">
                <a16:creationId xmlns:a16="http://schemas.microsoft.com/office/drawing/2014/main" id="{E8D973F4-D914-735B-C1A6-0D7D66CDA29B}"/>
              </a:ext>
            </a:extLst>
          </p:cNvPr>
          <p:cNvSpPr/>
          <p:nvPr/>
        </p:nvSpPr>
        <p:spPr>
          <a:xfrm>
            <a:off x="5327650" y="10741025"/>
            <a:ext cx="393700" cy="179388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CAFE7CA-D9B6-A5B4-AC10-3536084BF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804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38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Profieleisen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b="1" dirty="0"/>
              <a:t>Geen negatief advies voor de verplichte profielvakken</a:t>
            </a:r>
          </a:p>
          <a:p>
            <a:pPr>
              <a:defRPr/>
            </a:pPr>
            <a:r>
              <a:rPr lang="nl-NL" b="1" dirty="0"/>
              <a:t>Niet bindend maar wel dwingend en met de inschatting of het vak haalbaar is </a:t>
            </a:r>
          </a:p>
          <a:p>
            <a:pPr>
              <a:defRPr/>
            </a:pPr>
            <a:r>
              <a:rPr lang="nl-NL" b="1" dirty="0"/>
              <a:t>Bedenk dat als het niet lukt in de bovenbouw wisselen van vak of profiel geen optie meer is…</a:t>
            </a:r>
          </a:p>
        </p:txBody>
      </p:sp>
    </p:spTree>
    <p:extLst>
      <p:ext uri="{BB962C8B-B14F-4D97-AF65-F5344CB8AC3E}">
        <p14:creationId xmlns:p14="http://schemas.microsoft.com/office/powerpoint/2010/main" val="669785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 de havo naar het atheneum?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NL" sz="3200" b="1" i="1" dirty="0"/>
              <a:t>Op het Atheneum</a:t>
            </a:r>
            <a:r>
              <a:rPr lang="nl-NL" sz="3200" b="1" dirty="0"/>
              <a:t>:</a:t>
            </a:r>
          </a:p>
          <a:p>
            <a:pPr>
              <a:defRPr/>
            </a:pPr>
            <a:r>
              <a:rPr lang="nl-NL" sz="3200" b="1" dirty="0"/>
              <a:t>is een 2</a:t>
            </a:r>
            <a:r>
              <a:rPr lang="nl-NL" sz="3200" b="1" baseline="30000" dirty="0"/>
              <a:t>e</a:t>
            </a:r>
            <a:r>
              <a:rPr lang="nl-NL" sz="3200" b="1" dirty="0"/>
              <a:t> MVT verplicht</a:t>
            </a:r>
          </a:p>
          <a:p>
            <a:pPr>
              <a:defRPr/>
            </a:pPr>
            <a:r>
              <a:rPr lang="nl-NL" sz="3200" b="1" dirty="0"/>
              <a:t>is wiskunde verplicht</a:t>
            </a:r>
          </a:p>
          <a:p>
            <a:pPr>
              <a:defRPr/>
            </a:pPr>
            <a:r>
              <a:rPr lang="nl-NL" sz="3200" b="1" dirty="0"/>
              <a:t>kun je geen BSM of Havo-P kiezen</a:t>
            </a:r>
          </a:p>
          <a:p>
            <a:pPr>
              <a:defRPr/>
            </a:pPr>
            <a:r>
              <a:rPr lang="nl-NL" sz="3200" b="1" i="1" dirty="0"/>
              <a:t>Houd hier bij de profielkeuze eventueel rekening mee!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810273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informatie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  <a:defRPr/>
            </a:pPr>
            <a:endParaRPr lang="nl-NL" sz="3200" b="1" dirty="0"/>
          </a:p>
          <a:p>
            <a:pPr marL="457200" lvl="1" indent="0">
              <a:buNone/>
              <a:defRPr/>
            </a:pPr>
            <a:r>
              <a:rPr lang="nl-NL" sz="3200" b="1" dirty="0"/>
              <a:t> </a:t>
            </a:r>
            <a:r>
              <a:rPr lang="nl-NL" sz="3200" b="1" dirty="0">
                <a:hlinkClick r:id="rId2"/>
              </a:rPr>
              <a:t>www.niftarlake.nl</a:t>
            </a:r>
            <a:endParaRPr lang="nl-NL" sz="3200" b="1" dirty="0"/>
          </a:p>
          <a:p>
            <a:pPr lvl="1">
              <a:defRPr/>
            </a:pPr>
            <a:r>
              <a:rPr lang="nl-NL" sz="3200" b="1" dirty="0"/>
              <a:t>profielkeuzenota havo</a:t>
            </a:r>
          </a:p>
          <a:p>
            <a:pPr lvl="1">
              <a:defRPr/>
            </a:pPr>
            <a:r>
              <a:rPr lang="nl-NL" sz="3200" b="1" dirty="0"/>
              <a:t>stappenplan profielkeuze</a:t>
            </a:r>
          </a:p>
          <a:p>
            <a:pPr lvl="1">
              <a:defRPr/>
            </a:pPr>
            <a:r>
              <a:rPr lang="nl-NL" sz="3200" b="1" dirty="0"/>
              <a:t>vragen? </a:t>
            </a:r>
            <a:r>
              <a:rPr lang="nl-NL" sz="3200" b="1" dirty="0">
                <a:hlinkClick r:id="rId3"/>
              </a:rPr>
              <a:t>p.edzes@niftarlake.nl</a:t>
            </a:r>
            <a:r>
              <a:rPr lang="nl-NL" sz="3200" b="1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6021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 op de vakken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endParaRPr lang="nl-NL" sz="4300" dirty="0"/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nl-NL" altLang="nl-NL" sz="5100" b="1" dirty="0">
                <a:ea typeface="Times New Roman" charset="0"/>
                <a:cs typeface="Times New Roman" charset="0"/>
              </a:rPr>
              <a:t>Informatica (112)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nl-NL" altLang="nl-NL" sz="5100" b="1" dirty="0">
                <a:ea typeface="Times New Roman" charset="0"/>
                <a:cs typeface="Times New Roman" charset="0"/>
              </a:rPr>
              <a:t>Wiskunde A/B (116)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nl-NL" altLang="nl-NL" sz="5100" b="1" dirty="0">
                <a:ea typeface="Times New Roman" charset="0"/>
                <a:cs typeface="Times New Roman" charset="0"/>
              </a:rPr>
              <a:t>Bedrijfseconomie (119/121)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nl-NL" altLang="nl-NL" sz="5100" b="1" dirty="0">
                <a:ea typeface="Times New Roman" charset="0"/>
                <a:cs typeface="Times New Roman" charset="0"/>
              </a:rPr>
              <a:t>Bewegen, Sport en Maatschappij (106)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nl-NL" altLang="nl-NL" sz="5100" b="1" dirty="0">
                <a:ea typeface="Times New Roman" charset="0"/>
                <a:cs typeface="Times New Roman" charset="0"/>
              </a:rPr>
              <a:t>Kunst (005)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nl-NL" altLang="nl-NL" sz="5100" b="1" dirty="0">
                <a:ea typeface="Times New Roman" charset="0"/>
                <a:cs typeface="Times New Roman" charset="0"/>
              </a:rPr>
              <a:t>Biologie (002)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nl-NL" altLang="nl-NL" sz="5100" b="1" dirty="0">
                <a:ea typeface="Times New Roman" charset="0"/>
                <a:cs typeface="Times New Roman" charset="0"/>
              </a:rPr>
              <a:t>Havo-P (113)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nl-NL" altLang="nl-NL" sz="5100" b="1" dirty="0">
                <a:ea typeface="Times New Roman" charset="0"/>
                <a:cs typeface="Times New Roman" charset="0"/>
              </a:rPr>
              <a:t>Onderzoek en Ontwerpen (Hub)</a:t>
            </a:r>
            <a:endParaRPr lang="nl-NL" sz="5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4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Programma van vanavond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nl-NL" altLang="nl-NL" sz="3200" b="1" dirty="0"/>
          </a:p>
          <a:p>
            <a:pPr>
              <a:defRPr/>
            </a:pPr>
            <a:r>
              <a:rPr lang="nl-NL" altLang="nl-NL" sz="3200" b="1"/>
              <a:t>Planning profielkeuze</a:t>
            </a:r>
            <a:endParaRPr lang="nl-NL" altLang="nl-NL" sz="3200" b="1" dirty="0"/>
          </a:p>
          <a:p>
            <a:pPr>
              <a:defRPr/>
            </a:pPr>
            <a:r>
              <a:rPr lang="nl-NL" altLang="nl-NL" sz="3200" b="1" dirty="0"/>
              <a:t>Uitleg over de profielen</a:t>
            </a:r>
          </a:p>
          <a:p>
            <a:pPr>
              <a:defRPr/>
            </a:pPr>
            <a:r>
              <a:rPr lang="nl-NL" altLang="nl-NL" sz="3200" b="1" dirty="0"/>
              <a:t>Toelichting op de vakken</a:t>
            </a:r>
            <a:endParaRPr lang="nl-NL" sz="3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749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profielkeuze H3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nl-NL" sz="2800" dirty="0" err="1"/>
              <a:t>mentorles</a:t>
            </a:r>
            <a:r>
              <a:rPr lang="nl-NL" sz="2800" dirty="0"/>
              <a:t>	:	Profielkeuze stappenplan </a:t>
            </a:r>
          </a:p>
          <a:p>
            <a:pPr>
              <a:defRPr/>
            </a:pPr>
            <a:r>
              <a:rPr lang="nl-NL" sz="2800" dirty="0"/>
              <a:t>Jan/Feb	:	Vakkenvoorlichting door docenten</a:t>
            </a:r>
          </a:p>
          <a:p>
            <a:pPr>
              <a:defRPr/>
            </a:pPr>
            <a:r>
              <a:rPr lang="nl-NL" sz="2800" dirty="0"/>
              <a:t>Jan/Feb	:	</a:t>
            </a:r>
            <a:r>
              <a:rPr lang="nl-NL" sz="2800" dirty="0" err="1"/>
              <a:t>Vakadviezen</a:t>
            </a:r>
            <a:r>
              <a:rPr lang="nl-NL" sz="2800" dirty="0"/>
              <a:t> </a:t>
            </a:r>
          </a:p>
          <a:p>
            <a:pPr>
              <a:defRPr/>
            </a:pPr>
            <a:r>
              <a:rPr lang="nl-NL" sz="2800" dirty="0"/>
              <a:t>28 januari	:	Ouderavond over de profielkeuze</a:t>
            </a:r>
          </a:p>
          <a:p>
            <a:pPr>
              <a:defRPr/>
            </a:pPr>
            <a:r>
              <a:rPr lang="nl-NL" sz="2800" dirty="0"/>
              <a:t>30 januari	:	Voorstelling ‘later begint nu’</a:t>
            </a:r>
          </a:p>
          <a:p>
            <a:pPr>
              <a:defRPr/>
            </a:pPr>
            <a:r>
              <a:rPr lang="nl-NL" sz="2800" dirty="0"/>
              <a:t>14 februari	:	</a:t>
            </a:r>
            <a:r>
              <a:rPr lang="nl-NL" sz="2800"/>
              <a:t>Voorlopige profielkeuze</a:t>
            </a:r>
            <a:endParaRPr lang="nl-NL" sz="2800" dirty="0"/>
          </a:p>
          <a:p>
            <a:pPr>
              <a:defRPr/>
            </a:pPr>
            <a:r>
              <a:rPr lang="nl-NL" sz="2800" dirty="0"/>
              <a:t>14 Maart	:	Definitieve profielkeuze, NB 				wijzigen hierna niet meer 					mogelijk!</a:t>
            </a:r>
          </a:p>
          <a:p>
            <a:pPr>
              <a:defRPr/>
            </a:pPr>
            <a:r>
              <a:rPr lang="nl-NL" sz="2800" dirty="0"/>
              <a:t>Juli		:	Overgangsvergaderingen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668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B845A8-CE39-1F11-A999-E92649C8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B1057E25-39AD-636F-D479-E5C78C712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3" y="370000"/>
            <a:ext cx="8408946" cy="5766640"/>
          </a:xfrm>
        </p:spPr>
      </p:pic>
    </p:spTree>
    <p:extLst>
      <p:ext uri="{BB962C8B-B14F-4D97-AF65-F5344CB8AC3E}">
        <p14:creationId xmlns:p14="http://schemas.microsoft.com/office/powerpoint/2010/main" val="2167098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zoektocht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−"/>
              <a:defRPr/>
            </a:pPr>
            <a:r>
              <a:rPr lang="nl-NL" sz="3200" b="1" dirty="0"/>
              <a:t>Wie ben ik?</a:t>
            </a:r>
          </a:p>
          <a:p>
            <a:pPr>
              <a:buFont typeface="Arial" panose="020B0604020202020204" pitchFamily="34" charset="0"/>
              <a:buChar char="−"/>
              <a:defRPr/>
            </a:pPr>
            <a:r>
              <a:rPr lang="nl-NL" sz="3200" b="1" dirty="0"/>
              <a:t>Wat kan ik?</a:t>
            </a:r>
          </a:p>
          <a:p>
            <a:pPr>
              <a:buFont typeface="Arial" panose="020B0604020202020204" pitchFamily="34" charset="0"/>
              <a:buChar char="−"/>
              <a:defRPr/>
            </a:pPr>
            <a:r>
              <a:rPr lang="nl-NL" sz="3200" b="1" dirty="0"/>
              <a:t>Wat wil ik?</a:t>
            </a:r>
          </a:p>
          <a:p>
            <a:pPr marL="0" indent="0">
              <a:buNone/>
              <a:defRPr/>
            </a:pPr>
            <a:endParaRPr lang="nl-NL" sz="3200" b="1" dirty="0"/>
          </a:p>
          <a:p>
            <a:pPr marL="0" indent="0">
              <a:buNone/>
              <a:defRPr/>
            </a:pPr>
            <a:r>
              <a:rPr lang="nl-NL" sz="3200" b="1" dirty="0"/>
              <a:t>Ofwel wat past het beste bij mij?</a:t>
            </a:r>
          </a:p>
          <a:p>
            <a:pPr marL="0" indent="0">
              <a:buNone/>
              <a:defRPr/>
            </a:pPr>
            <a:endParaRPr lang="nl-NL" sz="3200" b="1" dirty="0"/>
          </a:p>
          <a:p>
            <a:pPr marL="0" indent="0">
              <a:buNone/>
              <a:defRPr/>
            </a:pPr>
            <a:r>
              <a:rPr lang="nl-NL" sz="3200" b="1" dirty="0">
                <a:hlinkClick r:id="rId2"/>
              </a:rPr>
              <a:t>https://www.han.nl/studeren/voltijd/profielkeuze/</a:t>
            </a:r>
            <a:endParaRPr lang="nl-NL" sz="3200" b="1" dirty="0"/>
          </a:p>
          <a:p>
            <a:pPr marL="0" indent="0">
              <a:buNone/>
              <a:defRPr/>
            </a:pPr>
            <a:endParaRPr lang="nl-NL" sz="3200" b="1" dirty="0"/>
          </a:p>
          <a:p>
            <a:pPr marL="0" indent="0">
              <a:buNone/>
              <a:defRPr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85354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Vier profielen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defRPr/>
            </a:pPr>
            <a:r>
              <a:rPr lang="nl-NL" altLang="nl-NL" sz="3200" b="1" dirty="0"/>
              <a:t>Cultuur en Maatschappij (CM)</a:t>
            </a:r>
          </a:p>
          <a:p>
            <a:pPr lvl="1">
              <a:defRPr/>
            </a:pPr>
            <a:endParaRPr lang="nl-NL" altLang="nl-NL" sz="3200" b="1" dirty="0"/>
          </a:p>
          <a:p>
            <a:pPr lvl="1">
              <a:defRPr/>
            </a:pPr>
            <a:r>
              <a:rPr lang="nl-NL" altLang="nl-NL" sz="3200" b="1" dirty="0"/>
              <a:t>Economie en Maatschappij (EM)</a:t>
            </a:r>
          </a:p>
          <a:p>
            <a:pPr lvl="1">
              <a:defRPr/>
            </a:pPr>
            <a:endParaRPr lang="nl-NL" altLang="nl-NL" sz="3200" b="1" dirty="0"/>
          </a:p>
          <a:p>
            <a:pPr lvl="1">
              <a:defRPr/>
            </a:pPr>
            <a:r>
              <a:rPr lang="nl-NL" altLang="nl-NL" sz="3200" b="1" dirty="0"/>
              <a:t>Natuur en Gezondheid (NG)</a:t>
            </a:r>
          </a:p>
          <a:p>
            <a:pPr lvl="1">
              <a:defRPr/>
            </a:pPr>
            <a:endParaRPr lang="nl-NL" altLang="nl-NL" sz="3200" b="1" dirty="0"/>
          </a:p>
          <a:p>
            <a:pPr lvl="1">
              <a:defRPr/>
            </a:pPr>
            <a:r>
              <a:rPr lang="nl-NL" altLang="nl-NL" sz="3200" b="1" dirty="0"/>
              <a:t>Natuur en Techniek (NT)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51378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Algemeen deel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  <a:defRPr/>
            </a:pPr>
            <a:r>
              <a:rPr lang="nl-NL" altLang="nl-NL" sz="3200" b="1" dirty="0"/>
              <a:t>Nederlands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Engels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lichamelijke opvoeding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levensbeschouwelijke vorming*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maatschappijleer*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culturele en kunstzinnige vorming*</a:t>
            </a:r>
            <a:endParaRPr lang="nl-NL" sz="3200" b="1" dirty="0"/>
          </a:p>
          <a:p>
            <a:pPr marL="457200" lvl="1" indent="0">
              <a:buNone/>
              <a:defRPr/>
            </a:pPr>
            <a:r>
              <a:rPr lang="nl-NL" sz="3200" b="1" dirty="0"/>
              <a:t>profielwerkstuk*</a:t>
            </a:r>
          </a:p>
          <a:p>
            <a:pPr marL="457200" lvl="1" indent="0">
              <a:buNone/>
              <a:defRPr/>
            </a:pPr>
            <a:r>
              <a:rPr lang="nl-NL" sz="3200" b="1" dirty="0"/>
              <a:t>loopbaanoriëntatie (lob)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03554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27670-6DA2-3916-26C5-3EBE24BC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17736214-7AB9-4F92-4CB7-9D1008A739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29660"/>
              </p:ext>
            </p:extLst>
          </p:nvPr>
        </p:nvGraphicFramePr>
        <p:xfrm>
          <a:off x="736321" y="370001"/>
          <a:ext cx="7790212" cy="6253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4847">
                  <a:extLst>
                    <a:ext uri="{9D8B030D-6E8A-4147-A177-3AD203B41FA5}">
                      <a16:colId xmlns:a16="http://schemas.microsoft.com/office/drawing/2014/main" val="4031338905"/>
                    </a:ext>
                  </a:extLst>
                </a:gridCol>
                <a:gridCol w="4515365">
                  <a:extLst>
                    <a:ext uri="{9D8B030D-6E8A-4147-A177-3AD203B41FA5}">
                      <a16:colId xmlns:a16="http://schemas.microsoft.com/office/drawing/2014/main" val="503419888"/>
                    </a:ext>
                  </a:extLst>
                </a:gridCol>
              </a:tblGrid>
              <a:tr h="1454495">
                <a:tc gridSpan="2">
                  <a:txBody>
                    <a:bodyPr/>
                    <a:lstStyle/>
                    <a:p>
                      <a:r>
                        <a:rPr lang="nl-NL" sz="32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3200" dirty="0">
                          <a:effectLst/>
                        </a:rPr>
                        <a:t>Cultuur &amp; Maatschappij (CM)</a:t>
                      </a:r>
                    </a:p>
                    <a:p>
                      <a:r>
                        <a:rPr lang="nl-NL" sz="3200" dirty="0">
                          <a:effectLst/>
                        </a:rPr>
                        <a:t> </a:t>
                      </a:r>
                      <a:endParaRPr lang="nl-NL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449705"/>
                  </a:ext>
                </a:extLst>
              </a:tr>
              <a:tr h="3272614">
                <a:tc>
                  <a:txBody>
                    <a:bodyPr/>
                    <a:lstStyle/>
                    <a:p>
                      <a:r>
                        <a:rPr lang="nl-NL" sz="2400" dirty="0">
                          <a:effectLst/>
                        </a:rPr>
                        <a:t>Verplichte profielvakken</a:t>
                      </a:r>
                    </a:p>
                    <a:p>
                      <a:endParaRPr lang="nl-NL" sz="2400" dirty="0">
                        <a:effectLst/>
                      </a:endParaRPr>
                    </a:p>
                    <a:p>
                      <a:r>
                        <a:rPr lang="nl-NL" sz="2400" dirty="0">
                          <a:effectLst/>
                        </a:rPr>
                        <a:t>Profielkeuzevakken:</a:t>
                      </a:r>
                    </a:p>
                    <a:p>
                      <a:r>
                        <a:rPr lang="nl-NL" sz="2400" dirty="0">
                          <a:effectLst/>
                        </a:rPr>
                        <a:t>1 cultuurvak</a:t>
                      </a:r>
                    </a:p>
                    <a:p>
                      <a:endParaRPr lang="nl-NL" sz="2400" dirty="0">
                        <a:effectLst/>
                      </a:endParaRPr>
                    </a:p>
                    <a:p>
                      <a:endParaRPr lang="nl-NL" sz="2400" dirty="0">
                        <a:effectLst/>
                      </a:endParaRPr>
                    </a:p>
                    <a:p>
                      <a:r>
                        <a:rPr lang="nl-NL" sz="2400" dirty="0">
                          <a:effectLst/>
                        </a:rPr>
                        <a:t>1 </a:t>
                      </a:r>
                      <a:r>
                        <a:rPr lang="nl-NL" sz="2400" dirty="0" err="1">
                          <a:effectLst/>
                        </a:rPr>
                        <a:t>maatschappijvak</a:t>
                      </a:r>
                      <a:r>
                        <a:rPr lang="nl-NL" sz="24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effectLst/>
                        </a:rPr>
                        <a:t>Geschiedenis</a:t>
                      </a:r>
                    </a:p>
                    <a:p>
                      <a:r>
                        <a:rPr lang="nl-NL" sz="2400" dirty="0">
                          <a:effectLst/>
                        </a:rPr>
                        <a:t>Frans </a:t>
                      </a:r>
                      <a:r>
                        <a:rPr lang="nl-NL" sz="2400" i="1" dirty="0">
                          <a:effectLst/>
                        </a:rPr>
                        <a:t>of</a:t>
                      </a:r>
                      <a:r>
                        <a:rPr lang="nl-NL" sz="2400" dirty="0">
                          <a:effectLst/>
                        </a:rPr>
                        <a:t> Duits</a:t>
                      </a:r>
                    </a:p>
                    <a:p>
                      <a:endParaRPr lang="nl-NL" sz="2400" dirty="0">
                        <a:effectLst/>
                      </a:endParaRPr>
                    </a:p>
                    <a:p>
                      <a:endParaRPr lang="nl-NL" sz="2400" dirty="0">
                        <a:effectLst/>
                      </a:endParaRPr>
                    </a:p>
                    <a:p>
                      <a:r>
                        <a:rPr lang="nl-NL" sz="2400" dirty="0">
                          <a:effectLst/>
                        </a:rPr>
                        <a:t>Kunst Beeldende Vorming </a:t>
                      </a:r>
                      <a:r>
                        <a:rPr lang="nl-NL" sz="2400" i="1" dirty="0">
                          <a:effectLst/>
                        </a:rPr>
                        <a:t>of</a:t>
                      </a:r>
                      <a:r>
                        <a:rPr lang="nl-NL" sz="2400" dirty="0">
                          <a:effectLst/>
                        </a:rPr>
                        <a:t> Kunst Muziek</a:t>
                      </a:r>
                    </a:p>
                    <a:p>
                      <a:endParaRPr lang="nl-NL" sz="2400" dirty="0">
                        <a:effectLst/>
                      </a:endParaRPr>
                    </a:p>
                    <a:p>
                      <a:r>
                        <a:rPr lang="nl-NL" sz="2400" dirty="0">
                          <a:effectLst/>
                        </a:rPr>
                        <a:t>Aardrijkskunde </a:t>
                      </a:r>
                      <a:r>
                        <a:rPr lang="nl-NL" sz="2400" i="1" dirty="0">
                          <a:effectLst/>
                        </a:rPr>
                        <a:t>of</a:t>
                      </a:r>
                      <a:r>
                        <a:rPr lang="nl-NL" sz="2400" dirty="0">
                          <a:effectLst/>
                        </a:rPr>
                        <a:t> economie </a:t>
                      </a:r>
                      <a:r>
                        <a:rPr lang="nl-NL" sz="2400" i="1" dirty="0">
                          <a:effectLst/>
                        </a:rPr>
                        <a:t>of</a:t>
                      </a:r>
                      <a:r>
                        <a:rPr lang="nl-NL" sz="2400" dirty="0">
                          <a:effectLst/>
                        </a:rPr>
                        <a:t> Havo-P 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0843366"/>
                  </a:ext>
                </a:extLst>
              </a:tr>
              <a:tr h="1498762">
                <a:tc>
                  <a:txBody>
                    <a:bodyPr/>
                    <a:lstStyle/>
                    <a:p>
                      <a:endParaRPr lang="nl-NL" sz="2400" dirty="0">
                        <a:effectLst/>
                      </a:endParaRPr>
                    </a:p>
                    <a:p>
                      <a:r>
                        <a:rPr lang="nl-NL" sz="2400" dirty="0">
                          <a:effectLst/>
                        </a:rPr>
                        <a:t>Verplicht vrije deel, 1 vak kiezen uit: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effectLst/>
                        </a:rPr>
                        <a:t> </a:t>
                      </a:r>
                    </a:p>
                    <a:p>
                      <a:r>
                        <a:rPr lang="en-US" sz="2400" dirty="0" err="1">
                          <a:effectLst/>
                        </a:rPr>
                        <a:t>ak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beco</a:t>
                      </a:r>
                      <a:r>
                        <a:rPr lang="en-US" sz="2400" dirty="0">
                          <a:effectLst/>
                        </a:rPr>
                        <a:t>, bi, </a:t>
                      </a:r>
                      <a:r>
                        <a:rPr lang="en-US" sz="2400" dirty="0" err="1">
                          <a:effectLst/>
                        </a:rPr>
                        <a:t>ec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wiA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760188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E13AAB8-CE5C-BC2E-70F1-A8D70030F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25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C338D-60FF-79A7-A130-9737A231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2B74499E-B076-5213-9AE5-83A56C4CB3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769980"/>
              </p:ext>
            </p:extLst>
          </p:nvPr>
        </p:nvGraphicFramePr>
        <p:xfrm>
          <a:off x="736321" y="298575"/>
          <a:ext cx="7707035" cy="6189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4516">
                  <a:extLst>
                    <a:ext uri="{9D8B030D-6E8A-4147-A177-3AD203B41FA5}">
                      <a16:colId xmlns:a16="http://schemas.microsoft.com/office/drawing/2014/main" val="375338782"/>
                    </a:ext>
                  </a:extLst>
                </a:gridCol>
                <a:gridCol w="2355642">
                  <a:extLst>
                    <a:ext uri="{9D8B030D-6E8A-4147-A177-3AD203B41FA5}">
                      <a16:colId xmlns:a16="http://schemas.microsoft.com/office/drawing/2014/main" val="189457439"/>
                    </a:ext>
                  </a:extLst>
                </a:gridCol>
                <a:gridCol w="2786877">
                  <a:extLst>
                    <a:ext uri="{9D8B030D-6E8A-4147-A177-3AD203B41FA5}">
                      <a16:colId xmlns:a16="http://schemas.microsoft.com/office/drawing/2014/main" val="1374575758"/>
                    </a:ext>
                  </a:extLst>
                </a:gridCol>
              </a:tblGrid>
              <a:tr h="1228561">
                <a:tc gridSpan="3">
                  <a:txBody>
                    <a:bodyPr/>
                    <a:lstStyle/>
                    <a:p>
                      <a:endParaRPr lang="nl-NL" sz="2800" dirty="0">
                        <a:effectLst/>
                      </a:endParaRPr>
                    </a:p>
                    <a:p>
                      <a:r>
                        <a:rPr lang="nl-NL" sz="2800" dirty="0">
                          <a:effectLst/>
                        </a:rPr>
                        <a:t>Economie &amp; Maatschappij (EM)</a:t>
                      </a:r>
                    </a:p>
                    <a:p>
                      <a:endParaRPr lang="nl-NL" sz="2800" dirty="0">
                        <a:effectLst/>
                      </a:endParaRPr>
                    </a:p>
                  </a:txBody>
                  <a:tcPr marL="57745" marR="57745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559132"/>
                  </a:ext>
                </a:extLst>
              </a:tr>
              <a:tr h="877544"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Verplichte profielvakken</a:t>
                      </a:r>
                    </a:p>
                  </a:txBody>
                  <a:tcPr marL="57745" marR="57745" marT="0" marB="0"/>
                </a:tc>
                <a:tc gridSpan="2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Wiskunde A </a:t>
                      </a:r>
                      <a:r>
                        <a:rPr lang="nl-NL" sz="2000" i="1" dirty="0">
                          <a:effectLst/>
                        </a:rPr>
                        <a:t>of</a:t>
                      </a:r>
                      <a:r>
                        <a:rPr lang="nl-NL" sz="2000" dirty="0">
                          <a:effectLst/>
                        </a:rPr>
                        <a:t> B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Geschiedenis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Economie</a:t>
                      </a:r>
                    </a:p>
                  </a:txBody>
                  <a:tcPr marL="57745" marR="57745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93110"/>
                  </a:ext>
                </a:extLst>
              </a:tr>
              <a:tr h="151096">
                <a:tc gridSpan="2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45" marR="57745" marT="0" marB="0"/>
                </a:tc>
                <a:tc hMerge="1">
                  <a:txBody>
                    <a:bodyPr/>
                    <a:lstStyle/>
                    <a:p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45" marR="57745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 vrij deel, 1 vak kiezen uit:</a:t>
                      </a:r>
                    </a:p>
                  </a:txBody>
                  <a:tcPr marL="57745" marR="57745" marT="0" marB="0"/>
                </a:tc>
                <a:extLst>
                  <a:ext uri="{0D108BD9-81ED-4DB2-BD59-A6C34878D82A}">
                    <a16:rowId xmlns:a16="http://schemas.microsoft.com/office/drawing/2014/main" val="1210682445"/>
                  </a:ext>
                </a:extLst>
              </a:tr>
              <a:tr h="721768">
                <a:tc rowSpan="5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Profielkeuzevakken 1 vak kiezen uit: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45" marR="57745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Aardrijkskunde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45" marR="57745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</a:t>
                      </a:r>
                      <a:r>
                        <a:rPr lang="nl-NL" sz="2000" dirty="0" err="1">
                          <a:effectLst/>
                        </a:rPr>
                        <a:t>bsm</a:t>
                      </a:r>
                      <a:r>
                        <a:rPr lang="nl-NL" sz="2000" dirty="0">
                          <a:effectLst/>
                        </a:rPr>
                        <a:t>, du,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na</a:t>
                      </a:r>
                    </a:p>
                  </a:txBody>
                  <a:tcPr marL="57745" marR="57745" marT="0" marB="0"/>
                </a:tc>
                <a:extLst>
                  <a:ext uri="{0D108BD9-81ED-4DB2-BD59-A6C34878D82A}">
                    <a16:rowId xmlns:a16="http://schemas.microsoft.com/office/drawing/2014/main" val="2345009888"/>
                  </a:ext>
                </a:extLst>
              </a:tr>
              <a:tr h="70892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Bedrijfseconomie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45" marR="57745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bi, </a:t>
                      </a:r>
                      <a:r>
                        <a:rPr lang="nl-NL" sz="2000" dirty="0" err="1">
                          <a:effectLst/>
                        </a:rPr>
                        <a:t>bsm</a:t>
                      </a:r>
                      <a:r>
                        <a:rPr lang="nl-NL" sz="2000" dirty="0">
                          <a:effectLst/>
                        </a:rPr>
                        <a:t>, du,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na</a:t>
                      </a:r>
                    </a:p>
                  </a:txBody>
                  <a:tcPr marL="57745" marR="57745" marT="0" marB="0"/>
                </a:tc>
                <a:extLst>
                  <a:ext uri="{0D108BD9-81ED-4DB2-BD59-A6C34878D82A}">
                    <a16:rowId xmlns:a16="http://schemas.microsoft.com/office/drawing/2014/main" val="4056750618"/>
                  </a:ext>
                </a:extLst>
              </a:tr>
              <a:tr h="68614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Duits           </a:t>
                      </a:r>
                    </a:p>
                  </a:txBody>
                  <a:tcPr marL="57745" marR="57745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</a:t>
                      </a:r>
                      <a:r>
                        <a:rPr lang="nl-NL" sz="2000" dirty="0" err="1">
                          <a:effectLst/>
                        </a:rPr>
                        <a:t>bsm</a:t>
                      </a:r>
                      <a:r>
                        <a:rPr lang="nl-NL" sz="2000" dirty="0">
                          <a:effectLst/>
                        </a:rPr>
                        <a:t>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na</a:t>
                      </a:r>
                    </a:p>
                  </a:txBody>
                  <a:tcPr marL="57745" marR="57745" marT="0" marB="0"/>
                </a:tc>
                <a:extLst>
                  <a:ext uri="{0D108BD9-81ED-4DB2-BD59-A6C34878D82A}">
                    <a16:rowId xmlns:a16="http://schemas.microsoft.com/office/drawing/2014/main" val="1214771629"/>
                  </a:ext>
                </a:extLst>
              </a:tr>
              <a:tr h="63421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Frans                                          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45" marR="57745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</a:t>
                      </a:r>
                      <a:r>
                        <a:rPr lang="nl-NL" sz="2000" dirty="0" err="1">
                          <a:effectLst/>
                        </a:rPr>
                        <a:t>bsm</a:t>
                      </a:r>
                      <a:r>
                        <a:rPr lang="nl-NL" sz="2000" dirty="0">
                          <a:effectLst/>
                        </a:rPr>
                        <a:t>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na</a:t>
                      </a:r>
                    </a:p>
                  </a:txBody>
                  <a:tcPr marL="57745" marR="57745" marT="0" marB="0"/>
                </a:tc>
                <a:extLst>
                  <a:ext uri="{0D108BD9-81ED-4DB2-BD59-A6C34878D82A}">
                    <a16:rowId xmlns:a16="http://schemas.microsoft.com/office/drawing/2014/main" val="3242619993"/>
                  </a:ext>
                </a:extLst>
              </a:tr>
              <a:tr h="634210">
                <a:tc vMerge="1">
                  <a:txBody>
                    <a:bodyPr/>
                    <a:lstStyle/>
                    <a:p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45" marR="57745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Havo-P</a:t>
                      </a:r>
                    </a:p>
                  </a:txBody>
                  <a:tcPr marL="57745" marR="57745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  <a:latin typeface="+mn-lt"/>
                        </a:rPr>
                        <a:t>ak</a:t>
                      </a:r>
                      <a:r>
                        <a:rPr lang="nl-NL" sz="2000" dirty="0">
                          <a:effectLst/>
                          <a:latin typeface="+mn-lt"/>
                        </a:rPr>
                        <a:t>, </a:t>
                      </a:r>
                      <a:r>
                        <a:rPr lang="nl-NL" sz="2000" dirty="0" err="1">
                          <a:effectLst/>
                          <a:latin typeface="+mn-lt"/>
                        </a:rPr>
                        <a:t>beco</a:t>
                      </a:r>
                      <a:r>
                        <a:rPr lang="nl-NL" sz="2000" dirty="0">
                          <a:effectLst/>
                          <a:latin typeface="+mn-lt"/>
                        </a:rPr>
                        <a:t>, bi, du, </a:t>
                      </a:r>
                      <a:r>
                        <a:rPr lang="nl-NL" sz="2000">
                          <a:effectLst/>
                          <a:latin typeface="+mn-lt"/>
                        </a:rPr>
                        <a:t>fa, kubv</a:t>
                      </a:r>
                      <a:r>
                        <a:rPr lang="nl-NL" sz="2000" dirty="0">
                          <a:effectLst/>
                          <a:latin typeface="+mn-lt"/>
                        </a:rPr>
                        <a:t>, </a:t>
                      </a:r>
                      <a:r>
                        <a:rPr lang="nl-NL" sz="2000" dirty="0" err="1">
                          <a:effectLst/>
                          <a:latin typeface="+mn-lt"/>
                        </a:rPr>
                        <a:t>kumu</a:t>
                      </a:r>
                      <a:r>
                        <a:rPr lang="nl-NL" sz="2000" dirty="0">
                          <a:effectLst/>
                          <a:latin typeface="+mn-lt"/>
                        </a:rPr>
                        <a:t>, na</a:t>
                      </a:r>
                    </a:p>
                  </a:txBody>
                  <a:tcPr marL="57745" marR="57745" marT="0" marB="0"/>
                </a:tc>
                <a:extLst>
                  <a:ext uri="{0D108BD9-81ED-4DB2-BD59-A6C34878D82A}">
                    <a16:rowId xmlns:a16="http://schemas.microsoft.com/office/drawing/2014/main" val="290419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28858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NIftarlake">
      <a:dk1>
        <a:srgbClr val="0A1A5C"/>
      </a:dk1>
      <a:lt1>
        <a:sysClr val="window" lastClr="FFFFFF"/>
      </a:lt1>
      <a:dk2>
        <a:srgbClr val="44546A"/>
      </a:dk2>
      <a:lt2>
        <a:srgbClr val="E7E6E6"/>
      </a:lt2>
      <a:accent1>
        <a:srgbClr val="154A91"/>
      </a:accent1>
      <a:accent2>
        <a:srgbClr val="E26141"/>
      </a:accent2>
      <a:accent3>
        <a:srgbClr val="A5A5A5"/>
      </a:accent3>
      <a:accent4>
        <a:srgbClr val="FFC000"/>
      </a:accent4>
      <a:accent5>
        <a:srgbClr val="154A91"/>
      </a:accent5>
      <a:accent6>
        <a:srgbClr val="009BA1"/>
      </a:accent6>
      <a:hlink>
        <a:srgbClr val="009BA1"/>
      </a:hlink>
      <a:folHlink>
        <a:srgbClr val="009BA1"/>
      </a:folHlink>
    </a:clrScheme>
    <a:fontScheme name="Niftarlak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ftarlake presentatie V2a.potx" id="{ACCB8DD2-F3CA-4C2D-A335-33E09CF4DDBE}" vid="{363A027B-735F-4D2E-9292-3E51388E8A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2AFF007A201469CBD5B713D747087" ma:contentTypeVersion="6" ma:contentTypeDescription="Een nieuw document maken." ma:contentTypeScope="" ma:versionID="31ddcbab9166a582f985f4da154fed83">
  <xsd:schema xmlns:xsd="http://www.w3.org/2001/XMLSchema" xmlns:xs="http://www.w3.org/2001/XMLSchema" xmlns:p="http://schemas.microsoft.com/office/2006/metadata/properties" xmlns:ns2="a46b2051-1b07-4389-8485-8ceb7ebdd8d8" xmlns:ns3="abd7aa22-717a-49c7-bfab-6798ea365d70" targetNamespace="http://schemas.microsoft.com/office/2006/metadata/properties" ma:root="true" ma:fieldsID="6fd37c1137dfab0786db9ab33e2d2bc8" ns2:_="" ns3:_="">
    <xsd:import namespace="a46b2051-1b07-4389-8485-8ceb7ebdd8d8"/>
    <xsd:import namespace="abd7aa22-717a-49c7-bfab-6798ea365d7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b2051-1b07-4389-8485-8ceb7ebdd8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7aa22-717a-49c7-bfab-6798ea365d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1EA30-CE73-4D9A-842C-1DCD304262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6b2051-1b07-4389-8485-8ceb7ebdd8d8"/>
    <ds:schemaRef ds:uri="abd7aa22-717a-49c7-bfab-6798ea365d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E61EBD-5DEF-417D-84F9-270A2E6FA7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0EB6A7-5171-47C3-ABE7-81B11E8D90CD}">
  <ds:schemaRefs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abd7aa22-717a-49c7-bfab-6798ea365d70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a46b2051-1b07-4389-8485-8ceb7ebdd8d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Niftarlake presentatie V2</Template>
  <TotalTime>635</TotalTime>
  <Words>686</Words>
  <Application>Microsoft Macintosh PowerPoint</Application>
  <PresentationFormat>Diavoorstelling (4:3)</PresentationFormat>
  <Paragraphs>156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Trebuchet MS</vt:lpstr>
      <vt:lpstr>Kantoorthema</vt:lpstr>
      <vt:lpstr>      Profielkeuze in Havo 3</vt:lpstr>
      <vt:lpstr>Programma van vanavond</vt:lpstr>
      <vt:lpstr>Planning profielkeuze H3</vt:lpstr>
      <vt:lpstr>PowerPoint-presentatie</vt:lpstr>
      <vt:lpstr>De zoektocht</vt:lpstr>
      <vt:lpstr>Vier profielen</vt:lpstr>
      <vt:lpstr>Algemeen deel</vt:lpstr>
      <vt:lpstr>PowerPoint-presentatie</vt:lpstr>
      <vt:lpstr>PowerPoint-presentatie</vt:lpstr>
      <vt:lpstr>PowerPoint-presentatie</vt:lpstr>
      <vt:lpstr>PowerPoint-presentatie</vt:lpstr>
      <vt:lpstr>Profieleisen</vt:lpstr>
      <vt:lpstr>Na de havo naar het atheneum?</vt:lpstr>
      <vt:lpstr>Meer informatie</vt:lpstr>
      <vt:lpstr>Toelichting op de vakken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Lorette Kraaijenbrink</dc:creator>
  <cp:lastModifiedBy>Pauline Edzes</cp:lastModifiedBy>
  <cp:revision>93</cp:revision>
  <cp:lastPrinted>2018-02-06T14:40:21Z</cp:lastPrinted>
  <dcterms:created xsi:type="dcterms:W3CDTF">2017-03-09T16:58:20Z</dcterms:created>
  <dcterms:modified xsi:type="dcterms:W3CDTF">2025-01-30T08:15:10Z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0x010100E522AFF007A201469CBD5B713D747087</vt:lpwstr>
  </property>
</Properties>
</file>