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92" r:id="rId7"/>
    <p:sldId id="291" r:id="rId8"/>
    <p:sldId id="267" r:id="rId9"/>
    <p:sldId id="271" r:id="rId10"/>
    <p:sldId id="272" r:id="rId11"/>
    <p:sldId id="287" r:id="rId12"/>
    <p:sldId id="288" r:id="rId13"/>
    <p:sldId id="284" r:id="rId14"/>
    <p:sldId id="285" r:id="rId15"/>
    <p:sldId id="290" r:id="rId16"/>
    <p:sldId id="270" r:id="rId17"/>
    <p:sldId id="27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m, F. (BLM)" initials="BF(" lastIdx="1" clrIdx="0">
    <p:extLst>
      <p:ext uri="{19B8F6BF-5375-455C-9EA6-DF929625EA0E}">
        <p15:presenceInfo xmlns:p15="http://schemas.microsoft.com/office/powerpoint/2012/main" userId="S::blm@niftarlake.nl::0d5122bf-aca1-485a-894a-3156427753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805A2-77DE-F04A-8E30-C2E69EAA9760}" v="2" dt="2025-01-28T15:49:3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5663"/>
  </p:normalViewPr>
  <p:slideViewPr>
    <p:cSldViewPr snapToGrid="0">
      <p:cViewPr varScale="1">
        <p:scale>
          <a:sx n="135" d="100"/>
          <a:sy n="135" d="100"/>
        </p:scale>
        <p:origin x="1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8:39:35.68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.lankhorst@niftarlake.n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ftarlake.nl/wp-content/uploads/2024/09/Profielkeuzenota-havo-2024-2025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9554-9C44-4878-1CC8-878DF66E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DDBB867-B5CD-8961-6905-4F88830635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321" y="254935"/>
          <a:ext cx="7790161" cy="634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269">
                  <a:extLst>
                    <a:ext uri="{9D8B030D-6E8A-4147-A177-3AD203B41FA5}">
                      <a16:colId xmlns:a16="http://schemas.microsoft.com/office/drawing/2014/main" val="2620538594"/>
                    </a:ext>
                  </a:extLst>
                </a:gridCol>
                <a:gridCol w="2192099">
                  <a:extLst>
                    <a:ext uri="{9D8B030D-6E8A-4147-A177-3AD203B41FA5}">
                      <a16:colId xmlns:a16="http://schemas.microsoft.com/office/drawing/2014/main" val="628788300"/>
                    </a:ext>
                  </a:extLst>
                </a:gridCol>
                <a:gridCol w="3056793">
                  <a:extLst>
                    <a:ext uri="{9D8B030D-6E8A-4147-A177-3AD203B41FA5}">
                      <a16:colId xmlns:a16="http://schemas.microsoft.com/office/drawing/2014/main" val="1418314875"/>
                    </a:ext>
                  </a:extLst>
                </a:gridCol>
              </a:tblGrid>
              <a:tr h="1246013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Natuur &amp; Gezondheid (NG)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15242"/>
                  </a:ext>
                </a:extLst>
              </a:tr>
              <a:tr h="116060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of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96900"/>
                  </a:ext>
                </a:extLst>
              </a:tr>
              <a:tr h="593340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524331"/>
                  </a:ext>
                </a:extLst>
              </a:tr>
              <a:tr h="1009985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63771"/>
                  </a:ext>
                </a:extLst>
              </a:tr>
              <a:tr h="100998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Natuurkunde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29544"/>
                  </a:ext>
                </a:extLst>
              </a:tr>
              <a:tr h="890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354790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FC4B1C2-C4FB-296D-A877-064B324C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71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3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D5BC-5372-06E1-2440-B9E5A078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C30FAB5-C5E6-C046-76F4-2AEC0199AA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090" y="257523"/>
          <a:ext cx="7790517" cy="6342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759">
                  <a:extLst>
                    <a:ext uri="{9D8B030D-6E8A-4147-A177-3AD203B41FA5}">
                      <a16:colId xmlns:a16="http://schemas.microsoft.com/office/drawing/2014/main" val="3051206568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707500147"/>
                    </a:ext>
                  </a:extLst>
                </a:gridCol>
                <a:gridCol w="3197981">
                  <a:extLst>
                    <a:ext uri="{9D8B030D-6E8A-4147-A177-3AD203B41FA5}">
                      <a16:colId xmlns:a16="http://schemas.microsoft.com/office/drawing/2014/main" val="2563180274"/>
                    </a:ext>
                  </a:extLst>
                </a:gridCol>
              </a:tblGrid>
              <a:tr h="1442077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Techniek (NT)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2577"/>
                  </a:ext>
                </a:extLst>
              </a:tr>
              <a:tr h="1201731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Natuurkunde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04182"/>
                  </a:ext>
                </a:extLst>
              </a:tr>
              <a:tr h="785105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Verplicht vrij deel, 1 vak kiezen uit: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97385"/>
                  </a:ext>
                </a:extLst>
              </a:tr>
              <a:tr h="901298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600124"/>
                  </a:ext>
                </a:extLst>
              </a:tr>
              <a:tr h="90129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Informatica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150381"/>
                  </a:ext>
                </a:extLst>
              </a:tr>
              <a:tr h="10468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894801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E194E915-0C3E-4FD4-FE1D-60702EE6224A}"/>
              </a:ext>
            </a:extLst>
          </p:cNvPr>
          <p:cNvSpPr/>
          <p:nvPr/>
        </p:nvSpPr>
        <p:spPr>
          <a:xfrm>
            <a:off x="5326063" y="9410700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7E09CDB2-2670-14C6-A5A6-79243B34728A}"/>
              </a:ext>
            </a:extLst>
          </p:cNvPr>
          <p:cNvSpPr/>
          <p:nvPr/>
        </p:nvSpPr>
        <p:spPr>
          <a:xfrm>
            <a:off x="5327650" y="101695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E8D973F4-D914-735B-C1A6-0D7D66CDA29B}"/>
              </a:ext>
            </a:extLst>
          </p:cNvPr>
          <p:cNvSpPr/>
          <p:nvPr/>
        </p:nvSpPr>
        <p:spPr>
          <a:xfrm>
            <a:off x="5327650" y="107410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CAFE7CA-D9B6-A5B4-AC10-3536084B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804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3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09C75-3D26-581F-E886-7B620C00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Profielkeuze H4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0DB13-36F8-CECD-1E40-92409B23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spc="-15" dirty="0">
                <a:ea typeface="Arial" charset="0"/>
              </a:rPr>
              <a:t>Denk goed na over je keuze, die maak je namelijk nu</a:t>
            </a:r>
            <a:r>
              <a:rPr lang="nl-NL" sz="2400" b="1" spc="-20" dirty="0">
                <a:ea typeface="Arial" charset="0"/>
              </a:rPr>
              <a:t>: wisselen van profiel en/of vak(ken) is in H4 niet meer aan de orde. </a:t>
            </a:r>
          </a:p>
          <a:p>
            <a:r>
              <a:rPr lang="nl-NL" sz="2400" b="1" spc="-20" dirty="0">
                <a:ea typeface="Arial" charset="0"/>
                <a:sym typeface="Wingdings" pitchFamily="2" charset="2"/>
              </a:rPr>
              <a:t> </a:t>
            </a:r>
            <a:r>
              <a:rPr lang="nl-NL" sz="2400" b="1" spc="-20" dirty="0">
                <a:ea typeface="Arial" charset="0"/>
              </a:rPr>
              <a:t>Zorg dus dat je weet waarvoor je kiest en dat je weet wat de vakken inhouden!</a:t>
            </a:r>
            <a:br>
              <a:rPr lang="nl-NL" sz="2400" b="1" spc="-20" dirty="0">
                <a:ea typeface="Arial" charset="0"/>
              </a:rPr>
            </a:br>
            <a:r>
              <a:rPr lang="nl-NL" sz="2400" b="1" spc="-20" dirty="0">
                <a:ea typeface="Arial" charset="0"/>
              </a:rPr>
              <a:t>En ga indien nodig in gesprek met de decaan.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4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90" y="1396314"/>
            <a:ext cx="8182098" cy="4534929"/>
          </a:xfrm>
        </p:spPr>
        <p:txBody>
          <a:bodyPr>
            <a:normAutofit fontScale="62500" lnSpcReduction="20000"/>
          </a:bodyPr>
          <a:lstStyle/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Voordat je je gaat aanmelden: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1. Je volgt het extra programma voor wiskunde (mits wiskunde in je profiel)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2. </a:t>
            </a:r>
            <a:r>
              <a:rPr lang="nl-NL" sz="2800" spc="-20" dirty="0">
                <a:highlight>
                  <a:srgbClr val="FFFF00"/>
                </a:highlight>
                <a:ea typeface="Arial" charset="0"/>
              </a:rPr>
              <a:t>Uiterlijk dinsdag 12 maart </a:t>
            </a:r>
            <a:r>
              <a:rPr lang="nl-NL" sz="2800" spc="-20" dirty="0">
                <a:ea typeface="Arial" charset="0"/>
              </a:rPr>
              <a:t>in gesprek met de decaan als je vragen hebt over je profielkeuze. </a:t>
            </a:r>
            <a:endParaRPr lang="nl-NL" sz="2800" spc="-20" dirty="0">
              <a:highlight>
                <a:srgbClr val="FFFF00"/>
              </a:highlight>
              <a:ea typeface="Arial" charset="0"/>
            </a:endParaRP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3. Je maakt je profielkeuze definitief in keuzevak (</a:t>
            </a:r>
            <a:r>
              <a:rPr lang="nl-NL" sz="2800" spc="-20" dirty="0">
                <a:highlight>
                  <a:srgbClr val="FFFF00"/>
                </a:highlight>
                <a:ea typeface="Arial" charset="0"/>
              </a:rPr>
              <a:t>uiterlijk 14 maart</a:t>
            </a:r>
            <a:r>
              <a:rPr lang="nl-NL" sz="2800" spc="-20" dirty="0">
                <a:ea typeface="Arial" charset="0"/>
              </a:rPr>
              <a:t>)</a:t>
            </a:r>
          </a:p>
          <a:p>
            <a:pPr marL="66675">
              <a:spcAft>
                <a:spcPts val="0"/>
              </a:spcAft>
              <a:defRPr/>
            </a:pPr>
            <a:endParaRPr lang="nl-NL" sz="2800" spc="-20" dirty="0">
              <a:ea typeface="Arial" charset="0"/>
            </a:endParaRP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Na definitieve aanmelding: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Eind maart/begin april wordt je uitgenodigd voor een speeddate lunch met havo bovenbouw leerlingen (o.a. </a:t>
            </a:r>
            <a:r>
              <a:rPr lang="nl-NL" sz="2800" spc="-20" dirty="0" err="1">
                <a:ea typeface="Arial" charset="0"/>
              </a:rPr>
              <a:t>opstromers</a:t>
            </a:r>
            <a:r>
              <a:rPr lang="nl-NL" sz="2800" spc="-20" dirty="0">
                <a:ea typeface="Arial" charset="0"/>
              </a:rPr>
              <a:t>).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 Je wordt samen met je ouders uitgenodigd voor een kennismakingsgesprek havo met afdelingsleider en teamcoördinator. </a:t>
            </a:r>
            <a:br>
              <a:rPr lang="nl-NL" sz="2800" spc="-20" dirty="0">
                <a:ea typeface="Arial" charset="0"/>
              </a:rPr>
            </a:br>
            <a:r>
              <a:rPr lang="nl-NL" sz="2800" spc="-20" dirty="0">
                <a:ea typeface="Arial" charset="0"/>
              </a:rPr>
              <a:t>Let op: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spc="-20" dirty="0">
                <a:ea typeface="Arial" charset="0"/>
              </a:rPr>
              <a:t>Ter voorbereiding op dit gesprek:</a:t>
            </a:r>
            <a:br>
              <a:rPr lang="nl-NL" sz="2800" spc="-20" dirty="0">
                <a:ea typeface="Arial" charset="0"/>
              </a:rPr>
            </a:br>
            <a:r>
              <a:rPr lang="nl-NL" sz="2800" spc="-20" dirty="0">
                <a:ea typeface="Arial" charset="0"/>
              </a:rPr>
              <a:t>Je gaat </a:t>
            </a:r>
            <a:r>
              <a:rPr lang="nl-NL" sz="2800" spc="-20" dirty="0" err="1">
                <a:ea typeface="Arial" charset="0"/>
              </a:rPr>
              <a:t>vakadviezen</a:t>
            </a:r>
            <a:r>
              <a:rPr lang="nl-NL" sz="2800" spc="-20" dirty="0">
                <a:ea typeface="Arial" charset="0"/>
              </a:rPr>
              <a:t> uitvragen bij jouw vakdocenten en stuurt je motivatiebrief PWS door naar </a:t>
            </a:r>
            <a:r>
              <a:rPr lang="nl-NL" sz="2800" spc="-20" dirty="0">
                <a:ea typeface="Arial" charset="0"/>
                <a:hlinkClick r:id="rId2"/>
              </a:rPr>
              <a:t>s.lankhorst@niftarlake.nl</a:t>
            </a:r>
            <a:r>
              <a:rPr lang="nl-NL" sz="2800" spc="-20" dirty="0">
                <a:ea typeface="Arial" charset="0"/>
              </a:rPr>
              <a:t> (afdelingsleider havo).</a:t>
            </a:r>
          </a:p>
        </p:txBody>
      </p:sp>
    </p:spTree>
    <p:extLst>
      <p:ext uri="{BB962C8B-B14F-4D97-AF65-F5344CB8AC3E}">
        <p14:creationId xmlns:p14="http://schemas.microsoft.com/office/powerpoint/2010/main" val="250406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defRPr/>
            </a:pPr>
            <a:r>
              <a:rPr lang="nl-NL" sz="3200" b="1" dirty="0"/>
              <a:t>Profielkeuzenota havo + </a:t>
            </a:r>
            <a:r>
              <a:rPr lang="nl-NL" sz="3200" b="1" dirty="0" err="1"/>
              <a:t>Vakbeschrijvingen</a:t>
            </a:r>
            <a:r>
              <a:rPr lang="nl-NL" sz="3200" b="1" dirty="0"/>
              <a:t> </a:t>
            </a:r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hlinkClick r:id="rId2"/>
              </a:rPr>
              <a:t>Link naar schoolsite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de vakken</a:t>
            </a:r>
            <a:br>
              <a:rPr lang="nl-NL" dirty="0"/>
            </a:br>
            <a:r>
              <a:rPr lang="nl-NL" dirty="0"/>
              <a:t>(in 4 rondes)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nl-NL" sz="43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Informatica (112)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Wiskunde A/B (116)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Bedrijfseconomie (119/121)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Bewegen, Sport en Maatschappij (106)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Kunst (005)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Biologie (002)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Onderzoek en Ontwerpen (Hub)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sz="5100" b="1">
                <a:cs typeface="Times New Roman" charset="0"/>
              </a:rPr>
              <a:t>Havo-P (113)</a:t>
            </a:r>
            <a:endParaRPr lang="nl-NL" sz="5100" dirty="0"/>
          </a:p>
        </p:txBody>
      </p:sp>
    </p:spTree>
    <p:extLst>
      <p:ext uri="{BB962C8B-B14F-4D97-AF65-F5344CB8AC3E}">
        <p14:creationId xmlns:p14="http://schemas.microsoft.com/office/powerpoint/2010/main" val="2605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Welkom!</a:t>
            </a:r>
            <a:br>
              <a:rPr lang="nl-NL" altLang="nl-NL" sz="5400" dirty="0"/>
            </a:br>
            <a:r>
              <a:rPr lang="nl-NL" altLang="nl-NL" sz="5400" dirty="0"/>
              <a:t>Van mavo naar havo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42999" y="3347650"/>
            <a:ext cx="7062849" cy="1014286"/>
          </a:xfrm>
        </p:spPr>
        <p:txBody>
          <a:bodyPr>
            <a:normAutofit fontScale="70000" lnSpcReduction="20000"/>
          </a:bodyPr>
          <a:lstStyle/>
          <a:p>
            <a:r>
              <a:rPr lang="nl-NL" sz="3600" dirty="0"/>
              <a:t>Rachel </a:t>
            </a:r>
            <a:r>
              <a:rPr lang="nl-NL" sz="3600" dirty="0" err="1"/>
              <a:t>Heinemann</a:t>
            </a:r>
            <a:r>
              <a:rPr lang="nl-NL" sz="3600" dirty="0"/>
              <a:t>, teamcoördinator mavo</a:t>
            </a:r>
          </a:p>
          <a:p>
            <a:r>
              <a:rPr lang="nl-NL" sz="3600" dirty="0"/>
              <a:t>Kelly </a:t>
            </a:r>
            <a:r>
              <a:rPr lang="nl-NL" sz="3600" dirty="0" err="1"/>
              <a:t>Pouw</a:t>
            </a:r>
            <a:r>
              <a:rPr lang="nl-NL" sz="3600" dirty="0"/>
              <a:t>, decaan mavo</a:t>
            </a:r>
          </a:p>
          <a:p>
            <a:r>
              <a:rPr lang="nl-NL" sz="3600" dirty="0"/>
              <a:t>Saskia Lankhorst, afdelingsleider havo</a:t>
            </a:r>
          </a:p>
          <a:p>
            <a:endParaRPr lang="nl-NL" sz="36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142999" y="4494635"/>
            <a:ext cx="6858000" cy="49730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28-01-2025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9C994-F6E4-69B8-9D1B-21202FD47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Van M4 naar H4?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AAB843-8CAC-3ECE-48B2-458516E88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gaat dat?</a:t>
            </a:r>
          </a:p>
        </p:txBody>
      </p:sp>
    </p:spTree>
    <p:extLst>
      <p:ext uri="{BB962C8B-B14F-4D97-AF65-F5344CB8AC3E}">
        <p14:creationId xmlns:p14="http://schemas.microsoft.com/office/powerpoint/2010/main" val="29456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572E30-38A9-CC9F-25D6-6785704F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Drempelloze doorstroom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4B0672-9E9E-F2EB-F29F-C3A4CA363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Drempelloos </a:t>
            </a:r>
            <a:r>
              <a:rPr lang="nl-NL" dirty="0">
                <a:sym typeface="Wingdings" pitchFamily="2" charset="2"/>
              </a:rPr>
              <a:t></a:t>
            </a:r>
            <a:r>
              <a:rPr lang="nl-NL" dirty="0"/>
              <a:t> iedereen met 7 vakken kan zich aanmelden</a:t>
            </a:r>
          </a:p>
          <a:p>
            <a:endParaRPr lang="nl-NL" dirty="0"/>
          </a:p>
          <a:p>
            <a:r>
              <a:rPr lang="nl-NL" dirty="0"/>
              <a:t>Maar er zijn wel verwachtingen</a:t>
            </a:r>
            <a:r>
              <a:rPr lang="nl-NL"/>
              <a:t>/eisen, </a:t>
            </a:r>
            <a:r>
              <a:rPr lang="nl-NL" dirty="0"/>
              <a:t>z</a:t>
            </a:r>
            <a:r>
              <a:rPr lang="nl-NL"/>
              <a:t>oals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Aanwezigheid voorlichtingsavond</a:t>
            </a:r>
          </a:p>
          <a:p>
            <a:pPr lvl="1"/>
            <a:r>
              <a:rPr lang="nl-NL" dirty="0"/>
              <a:t>Heb je wiskunde? Deelname aan het extra wiskunde programma. </a:t>
            </a:r>
          </a:p>
          <a:p>
            <a:pPr lvl="1"/>
            <a:r>
              <a:rPr lang="nl-NL" dirty="0"/>
              <a:t>Motivatie</a:t>
            </a:r>
          </a:p>
          <a:p>
            <a:pPr lvl="1"/>
            <a:r>
              <a:rPr lang="nl-NL" dirty="0"/>
              <a:t>Kennismakingsgesprek havo afdeling</a:t>
            </a:r>
          </a:p>
          <a:p>
            <a:pPr lvl="3"/>
            <a:r>
              <a:rPr lang="nl-NL" dirty="0"/>
              <a:t>(einde presentatie volledig overzicht)</a:t>
            </a:r>
          </a:p>
          <a:p>
            <a:endParaRPr lang="nl-NL" dirty="0"/>
          </a:p>
          <a:p>
            <a:r>
              <a:rPr lang="nl-NL" dirty="0"/>
              <a:t>En er is extra ondersteuning!</a:t>
            </a:r>
          </a:p>
          <a:p>
            <a:r>
              <a:rPr lang="nl-NL" dirty="0"/>
              <a:t>In havo 4 worden de doorstromers in periode 1 en 2 extra ondersteund. </a:t>
            </a:r>
          </a:p>
        </p:txBody>
      </p:sp>
    </p:spTree>
    <p:extLst>
      <p:ext uri="{BB962C8B-B14F-4D97-AF65-F5344CB8AC3E}">
        <p14:creationId xmlns:p14="http://schemas.microsoft.com/office/powerpoint/2010/main" val="382865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Algemeen deel (50%)</a:t>
            </a:r>
          </a:p>
          <a:p>
            <a:pPr marL="457200" lvl="1" indent="0">
              <a:buNone/>
              <a:defRPr/>
            </a:pPr>
            <a:endParaRPr lang="nl-NL" altLang="nl-NL" sz="3200" b="1" dirty="0"/>
          </a:p>
          <a:p>
            <a:pPr marL="914400" lvl="1" indent="-457200">
              <a:defRPr/>
            </a:pPr>
            <a:r>
              <a:rPr lang="nl-NL" altLang="nl-NL" sz="3200" b="1" dirty="0"/>
              <a:t>Nederlands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Engels</a:t>
            </a:r>
          </a:p>
          <a:p>
            <a:pPr marL="914400" lvl="1" indent="-457200">
              <a:defRPr/>
            </a:pPr>
            <a:r>
              <a:rPr lang="nl-NL" altLang="nl-NL" sz="3200" b="1" dirty="0" err="1"/>
              <a:t>Levo</a:t>
            </a:r>
            <a:r>
              <a:rPr lang="nl-NL" altLang="nl-NL" sz="3200" b="1" dirty="0"/>
              <a:t>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Maatschappijleer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Lichamelijke opvoeding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Culturele en kunstzinnige vorming (CKV)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Algemeen deel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ook nog:</a:t>
            </a:r>
          </a:p>
          <a:p>
            <a:pPr marL="457200" lvl="1" indent="0">
              <a:buNone/>
              <a:defRPr/>
            </a:pPr>
            <a:endParaRPr lang="nl-NL" altLang="nl-NL" sz="3200" b="1" dirty="0"/>
          </a:p>
          <a:p>
            <a:pPr marL="914400" lvl="1" indent="-457200">
              <a:defRPr/>
            </a:pPr>
            <a:r>
              <a:rPr lang="nl-NL" altLang="nl-NL" sz="3200" b="1" dirty="0"/>
              <a:t>Loopbaanoriëntatie (lob)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Activiteitenweek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Profielwerkstuk (PWS – H5)</a:t>
            </a:r>
          </a:p>
          <a:p>
            <a:pPr marL="914400" lvl="1" indent="-457200">
              <a:defRPr/>
            </a:pPr>
            <a:r>
              <a:rPr lang="nl-NL" sz="3200" b="1" dirty="0"/>
              <a:t>Buitenlandreis (H5)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0775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27670-6DA2-3916-26C5-3EBE24BC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7736214-7AB9-4F92-4CB7-9D1008A739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321" y="370000"/>
          <a:ext cx="7790212" cy="582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791">
                  <a:extLst>
                    <a:ext uri="{9D8B030D-6E8A-4147-A177-3AD203B41FA5}">
                      <a16:colId xmlns:a16="http://schemas.microsoft.com/office/drawing/2014/main" val="4031338905"/>
                    </a:ext>
                  </a:extLst>
                </a:gridCol>
                <a:gridCol w="4799421">
                  <a:extLst>
                    <a:ext uri="{9D8B030D-6E8A-4147-A177-3AD203B41FA5}">
                      <a16:colId xmlns:a16="http://schemas.microsoft.com/office/drawing/2014/main" val="503419888"/>
                    </a:ext>
                  </a:extLst>
                </a:gridCol>
              </a:tblGrid>
              <a:tr h="1454117">
                <a:tc gridSpan="2"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Cultuur &amp; Maatschappij (CM)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49705"/>
                  </a:ext>
                </a:extLst>
              </a:tr>
              <a:tr h="2675408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Verplichte profiel- en profielkeuzevakken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Frans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Duits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Kunst Beeldende Vorming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Kunst Muziek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Aardrijkskunde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economie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Havo-P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843366"/>
                  </a:ext>
                </a:extLst>
              </a:tr>
              <a:tr h="1686157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 </a:t>
                      </a:r>
                    </a:p>
                    <a:p>
                      <a:r>
                        <a:rPr lang="nl-NL" sz="2400">
                          <a:effectLst/>
                        </a:rPr>
                        <a:t>Verplicht vrije deel, 1 vak kiezen uit: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400" dirty="0" err="1">
                          <a:effectLst/>
                        </a:rPr>
                        <a:t>ak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beco</a:t>
                      </a:r>
                      <a:r>
                        <a:rPr lang="en-US" sz="2400" dirty="0">
                          <a:effectLst/>
                        </a:rPr>
                        <a:t>, bi, </a:t>
                      </a:r>
                      <a:r>
                        <a:rPr lang="en-US" sz="2400" dirty="0" err="1">
                          <a:effectLst/>
                        </a:rPr>
                        <a:t>ec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wiA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6018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13AAB8-CE5C-BC2E-70F1-A8D70030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9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C338D-60FF-79A7-A130-9737A23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B74499E-B076-5213-9AE5-83A56C4CB3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321" y="298575"/>
          <a:ext cx="7707035" cy="6189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516">
                  <a:extLst>
                    <a:ext uri="{9D8B030D-6E8A-4147-A177-3AD203B41FA5}">
                      <a16:colId xmlns:a16="http://schemas.microsoft.com/office/drawing/2014/main" val="375338782"/>
                    </a:ext>
                  </a:extLst>
                </a:gridCol>
                <a:gridCol w="2355642">
                  <a:extLst>
                    <a:ext uri="{9D8B030D-6E8A-4147-A177-3AD203B41FA5}">
                      <a16:colId xmlns:a16="http://schemas.microsoft.com/office/drawing/2014/main" val="189457439"/>
                    </a:ext>
                  </a:extLst>
                </a:gridCol>
                <a:gridCol w="2786877">
                  <a:extLst>
                    <a:ext uri="{9D8B030D-6E8A-4147-A177-3AD203B41FA5}">
                      <a16:colId xmlns:a16="http://schemas.microsoft.com/office/drawing/2014/main" val="1374575758"/>
                    </a:ext>
                  </a:extLst>
                </a:gridCol>
              </a:tblGrid>
              <a:tr h="1228561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Economie &amp; Maatschappij (EM)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59132"/>
                  </a:ext>
                </a:extLst>
              </a:tr>
              <a:tr h="87754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57745" marR="57745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Economie</a:t>
                      </a: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3110"/>
                  </a:ext>
                </a:extLst>
              </a:tr>
              <a:tr h="151096"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0682445"/>
                  </a:ext>
                </a:extLst>
              </a:tr>
              <a:tr h="721768">
                <a:tc rowSpan="5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2345009888"/>
                  </a:ext>
                </a:extLst>
              </a:tr>
              <a:tr h="7089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Bedrijfseconomie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4056750618"/>
                  </a:ext>
                </a:extLst>
              </a:tr>
              <a:tr h="68614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</a:t>
                      </a: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4771629"/>
                  </a:ext>
                </a:extLst>
              </a:tr>
              <a:tr h="6342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3242619993"/>
                  </a:ext>
                </a:extLst>
              </a:tr>
              <a:tr h="634210">
                <a:tc v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Havo-P</a:t>
                      </a: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  <a:latin typeface="+mn-lt"/>
                        </a:rPr>
                        <a:t>ak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beco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bi,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kubv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kumu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29041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830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EB6A7-5171-47C3-ABE7-81B11E8D90CD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bd7aa22-717a-49c7-bfab-6798ea365d70"/>
    <ds:schemaRef ds:uri="a46b2051-1b07-4389-8485-8ceb7ebdd8d8"/>
  </ds:schemaRefs>
</ds:datastoreItem>
</file>

<file path=customXml/itemProps3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12046</TotalTime>
  <Words>799</Words>
  <Application>Microsoft Macintosh PowerPoint</Application>
  <PresentationFormat>Diavoorstelling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Kantoorthema</vt:lpstr>
      <vt:lpstr>PowerPoint-presentatie</vt:lpstr>
      <vt:lpstr>      Welkom! Van mavo naar havo</vt:lpstr>
      <vt:lpstr>Van M4 naar H4?</vt:lpstr>
      <vt:lpstr>Drempelloze doorstroom</vt:lpstr>
      <vt:lpstr>Vier profielen</vt:lpstr>
      <vt:lpstr>De vier profielen</vt:lpstr>
      <vt:lpstr>De vier profielen</vt:lpstr>
      <vt:lpstr>PowerPoint-presentatie</vt:lpstr>
      <vt:lpstr>PowerPoint-presentatie</vt:lpstr>
      <vt:lpstr>PowerPoint-presentatie</vt:lpstr>
      <vt:lpstr>PowerPoint-presentatie</vt:lpstr>
      <vt:lpstr>Profielkeuze H4</vt:lpstr>
      <vt:lpstr>Stappenplan</vt:lpstr>
      <vt:lpstr>Meer informatie</vt:lpstr>
      <vt:lpstr>Toelichting op de vakken (in 4 rondes)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86</cp:revision>
  <cp:lastPrinted>2018-02-06T14:40:21Z</cp:lastPrinted>
  <dcterms:created xsi:type="dcterms:W3CDTF">2017-03-09T16:58:20Z</dcterms:created>
  <dcterms:modified xsi:type="dcterms:W3CDTF">2025-01-30T08:07:54Z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