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9" r:id="rId5"/>
    <p:sldId id="260" r:id="rId6"/>
    <p:sldId id="262" r:id="rId7"/>
    <p:sldId id="265" r:id="rId8"/>
    <p:sldId id="266" r:id="rId9"/>
    <p:sldId id="268" r:id="rId10"/>
    <p:sldId id="277" r:id="rId11"/>
    <p:sldId id="267" r:id="rId12"/>
    <p:sldId id="278" r:id="rId13"/>
    <p:sldId id="274" r:id="rId14"/>
    <p:sldId id="271" r:id="rId15"/>
    <p:sldId id="272" r:id="rId16"/>
    <p:sldId id="276" r:id="rId17"/>
    <p:sldId id="275" r:id="rId18"/>
    <p:sldId id="273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50" autoAdjust="0"/>
    <p:restoredTop sz="96035"/>
  </p:normalViewPr>
  <p:slideViewPr>
    <p:cSldViewPr snapToGrid="0">
      <p:cViewPr varScale="1">
        <p:scale>
          <a:sx n="136" d="100"/>
          <a:sy n="136" d="100"/>
        </p:scale>
        <p:origin x="147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iftarlake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chtergrond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0"/>
          <a:stretch/>
        </p:blipFill>
        <p:spPr>
          <a:xfrm rot="5400000" flipH="1">
            <a:off x="-23883" y="-1228301"/>
            <a:ext cx="9144000" cy="9314602"/>
          </a:xfrm>
          <a:prstGeom prst="rect">
            <a:avLst/>
          </a:prstGeom>
        </p:spPr>
      </p:pic>
      <p:pic>
        <p:nvPicPr>
          <p:cNvPr id="14" name="Afbeelding 13" hidden="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4776"/>
          </a:xfrm>
          <a:prstGeom prst="rect">
            <a:avLst/>
          </a:prstGeom>
        </p:spPr>
      </p:pic>
      <p:pic>
        <p:nvPicPr>
          <p:cNvPr id="8" name="Logo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760" y="2613389"/>
            <a:ext cx="6991068" cy="162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017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chtergrond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8" t="660" r="16997" b="1172"/>
          <a:stretch/>
        </p:blipFill>
        <p:spPr>
          <a:xfrm rot="5400000" flipH="1">
            <a:off x="1142998" y="-1143003"/>
            <a:ext cx="6858001" cy="9144002"/>
          </a:xfrm>
          <a:prstGeom prst="rect">
            <a:avLst/>
          </a:prstGeom>
        </p:spPr>
      </p:pic>
      <p:sp>
        <p:nvSpPr>
          <p:cNvPr id="15" name="Wit vlak"/>
          <p:cNvSpPr/>
          <p:nvPr userDrawn="1"/>
        </p:nvSpPr>
        <p:spPr>
          <a:xfrm>
            <a:off x="221422" y="188998"/>
            <a:ext cx="8701152" cy="64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122363"/>
            <a:ext cx="7772400" cy="1327410"/>
          </a:xfrm>
        </p:spPr>
        <p:txBody>
          <a:bodyPr anchor="b">
            <a:normAutofit/>
          </a:bodyPr>
          <a:lstStyle>
            <a:lvl1pPr algn="ctr">
              <a:defRPr sz="5000" b="1"/>
            </a:lvl1pPr>
          </a:lstStyle>
          <a:p>
            <a:r>
              <a:rPr lang="nl-NL" dirty="0"/>
              <a:t>Titel van de presentatie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83167"/>
            <a:ext cx="6858000" cy="788968"/>
          </a:xfrm>
        </p:spPr>
        <p:txBody>
          <a:bodyPr>
            <a:normAutofit/>
          </a:bodyPr>
          <a:lstStyle>
            <a:lvl1pPr marL="0" indent="0" algn="ctr">
              <a:lnSpc>
                <a:spcPct val="90000"/>
              </a:lnSpc>
              <a:buNone/>
              <a:defRPr sz="34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Ondertitel van de presentatie</a:t>
            </a:r>
            <a:endParaRPr lang="en-US" dirty="0"/>
          </a:p>
        </p:txBody>
      </p:sp>
      <p:pic>
        <p:nvPicPr>
          <p:cNvPr id="11" name="Logo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5764971"/>
            <a:ext cx="2279176" cy="655554"/>
          </a:xfrm>
          <a:prstGeom prst="rect">
            <a:avLst/>
          </a:prstGeom>
        </p:spPr>
      </p:pic>
      <p:sp>
        <p:nvSpPr>
          <p:cNvPr id="18" name="Tijdelijke aanduiding voor tekst 17"/>
          <p:cNvSpPr>
            <a:spLocks noGrp="1"/>
          </p:cNvSpPr>
          <p:nvPr>
            <p:ph type="body" sz="quarter" idx="13" hasCustomPrompt="1"/>
          </p:nvPr>
        </p:nvSpPr>
        <p:spPr>
          <a:xfrm>
            <a:off x="1143000" y="3567878"/>
            <a:ext cx="6858000" cy="49730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datum</a:t>
            </a:r>
          </a:p>
        </p:txBody>
      </p:sp>
    </p:spTree>
    <p:extLst>
      <p:ext uri="{BB962C8B-B14F-4D97-AF65-F5344CB8AC3E}">
        <p14:creationId xmlns:p14="http://schemas.microsoft.com/office/powerpoint/2010/main" val="2748827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600"/>
            </a:lvl2pPr>
          </a:lstStyle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657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tekst in twee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5"/>
          </p:nvPr>
        </p:nvSpPr>
        <p:spPr>
          <a:xfrm>
            <a:off x="736322" y="1635125"/>
            <a:ext cx="3708000" cy="40020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6"/>
          </p:nvPr>
        </p:nvSpPr>
        <p:spPr>
          <a:xfrm>
            <a:off x="4699021" y="1635125"/>
            <a:ext cx="3708000" cy="40020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56048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foto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3"/>
          </p:nvPr>
        </p:nvSpPr>
        <p:spPr>
          <a:xfrm>
            <a:off x="4745620" y="1747777"/>
            <a:ext cx="3660380" cy="388982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1" name="Tijdelijke aanduiding voor tekst 3"/>
          <p:cNvSpPr>
            <a:spLocks noGrp="1"/>
          </p:cNvSpPr>
          <p:nvPr>
            <p:ph type="body" sz="quarter" idx="15"/>
          </p:nvPr>
        </p:nvSpPr>
        <p:spPr>
          <a:xfrm>
            <a:off x="736322" y="1635125"/>
            <a:ext cx="3708000" cy="40020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70238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t grot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7" name="Tijdelijke aanduiding voor afbeelding 6"/>
          <p:cNvSpPr>
            <a:spLocks noGrp="1"/>
          </p:cNvSpPr>
          <p:nvPr>
            <p:ph type="pic" sz="quarter" idx="13"/>
          </p:nvPr>
        </p:nvSpPr>
        <p:spPr>
          <a:xfrm>
            <a:off x="738000" y="1749600"/>
            <a:ext cx="7651750" cy="38916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4"/>
          </p:nvPr>
        </p:nvSpPr>
        <p:spPr>
          <a:xfrm>
            <a:off x="1199322" y="5818188"/>
            <a:ext cx="7190428" cy="354012"/>
          </a:xfrm>
        </p:spPr>
        <p:txBody>
          <a:bodyPr>
            <a:noAutofit/>
          </a:bodyPr>
          <a:lstStyle>
            <a:lvl1pPr marL="0" indent="0" algn="r">
              <a:buNone/>
              <a:defRPr sz="1800"/>
            </a:lvl1pPr>
            <a:lvl2pPr marL="457200" indent="0" algn="r">
              <a:buNone/>
              <a:defRPr sz="1800"/>
            </a:lvl2pPr>
            <a:lvl3pPr marL="914400" indent="0" algn="r">
              <a:buNone/>
              <a:defRPr sz="1800"/>
            </a:lvl3pPr>
            <a:lvl4pPr marL="1371600" indent="0" algn="r">
              <a:buNone/>
              <a:defRPr sz="1800"/>
            </a:lvl4pPr>
            <a:lvl5pPr marL="1828800" indent="0" algn="r">
              <a:buNone/>
              <a:defRPr sz="18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736048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4"/>
          </p:nvPr>
        </p:nvSpPr>
        <p:spPr>
          <a:xfrm>
            <a:off x="1199322" y="5818188"/>
            <a:ext cx="7190428" cy="354012"/>
          </a:xfrm>
        </p:spPr>
        <p:txBody>
          <a:bodyPr>
            <a:noAutofit/>
          </a:bodyPr>
          <a:lstStyle>
            <a:lvl1pPr marL="0" indent="0" algn="r">
              <a:buNone/>
              <a:defRPr sz="1800"/>
            </a:lvl1pPr>
            <a:lvl2pPr marL="457200" indent="0" algn="r">
              <a:buNone/>
              <a:defRPr sz="1800"/>
            </a:lvl2pPr>
            <a:lvl3pPr marL="914400" indent="0" algn="r">
              <a:buNone/>
              <a:defRPr sz="1800"/>
            </a:lvl3pPr>
            <a:lvl4pPr marL="1371600" indent="0" algn="r">
              <a:buNone/>
              <a:defRPr sz="1800"/>
            </a:lvl4pPr>
            <a:lvl5pPr marL="1828800" indent="0" algn="r">
              <a:buNone/>
              <a:defRPr sz="18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2455875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2614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chtergrond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6" r="5286"/>
          <a:stretch/>
        </p:blipFill>
        <p:spPr>
          <a:xfrm rot="5400000" flipH="1">
            <a:off x="1169504" y="-1169505"/>
            <a:ext cx="6858000" cy="9197009"/>
          </a:xfrm>
          <a:prstGeom prst="rect">
            <a:avLst/>
          </a:prstGeom>
        </p:spPr>
      </p:pic>
      <p:sp>
        <p:nvSpPr>
          <p:cNvPr id="8" name="Wit vlak"/>
          <p:cNvSpPr/>
          <p:nvPr userDrawn="1"/>
        </p:nvSpPr>
        <p:spPr>
          <a:xfrm>
            <a:off x="221095" y="189000"/>
            <a:ext cx="8701152" cy="64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Logo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19" y="5991367"/>
            <a:ext cx="618769" cy="57128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6321" y="370000"/>
            <a:ext cx="7670700" cy="1142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322" y="1632537"/>
            <a:ext cx="7670699" cy="4003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745" y="63323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41798-A1E7-4418-A50B-9BAD63C8ACFA}" type="datetimeFigureOut">
              <a:rPr lang="nl-NL" smtClean="0"/>
              <a:t>30-01-2025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76705" y="63365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87523" y="6346658"/>
            <a:ext cx="12194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A397F0-0EC2-457D-AED8-B33569D07AD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543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1" r:id="rId2"/>
    <p:sldLayoutId id="2147483662" r:id="rId3"/>
    <p:sldLayoutId id="2147483677" r:id="rId4"/>
    <p:sldLayoutId id="2147483674" r:id="rId5"/>
    <p:sldLayoutId id="2147483666" r:id="rId6"/>
    <p:sldLayoutId id="2147483675" r:id="rId7"/>
    <p:sldLayoutId id="2147483667" r:id="rId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0"/>
        </a:spcBef>
        <a:buSzPct val="110000"/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460800" indent="-228600" algn="l" defTabSz="9144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91200" indent="-228600" algn="l" defTabSz="9144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21600" indent="-228600" algn="l" defTabSz="9144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152000" indent="-228600" algn="l" defTabSz="9144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685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93"/>
    </mc:Choice>
    <mc:Fallback xmlns="">
      <p:transition spd="slow" advTm="1399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EEE7D8-F860-FC4F-8B52-D277FB335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Verschil havo - vwo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E220BFF-FEA2-6A44-9888-D0782FEAA6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Verdere verdieping</a:t>
            </a:r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</p:txBody>
      </p:sp>
      <p:pic>
        <p:nvPicPr>
          <p:cNvPr id="6" name="Afbeelding 5" descr="Afbeelding met tekst, diagram, lijn, Perceel&#10;&#10;Automatisch gegenereerde beschrijving">
            <a:extLst>
              <a:ext uri="{FF2B5EF4-FFF2-40B4-BE49-F238E27FC236}">
                <a16:creationId xmlns:a16="http://schemas.microsoft.com/office/drawing/2014/main" id="{75E0DE47-7FFC-10CB-27F5-03758368F5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603" y="2229723"/>
            <a:ext cx="4510565" cy="425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609"/>
    </mc:Choice>
    <mc:Fallback xmlns="">
      <p:transition spd="slow" advTm="48609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36321" y="220489"/>
            <a:ext cx="7670700" cy="1142952"/>
          </a:xfrm>
        </p:spPr>
        <p:txBody>
          <a:bodyPr/>
          <a:lstStyle/>
          <a:p>
            <a:r>
              <a:rPr lang="nl-NL" dirty="0"/>
              <a:t>Wat wordt er van je verwacht?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36322" y="1363441"/>
            <a:ext cx="7670699" cy="4839127"/>
          </a:xfrm>
        </p:spPr>
        <p:txBody>
          <a:bodyPr>
            <a:normAutofit fontScale="77500" lnSpcReduction="20000"/>
          </a:bodyPr>
          <a:lstStyle/>
          <a:p>
            <a:pPr marL="739350" indent="-514350">
              <a:buAutoNum type="arabicPeriod"/>
              <a:defRPr/>
            </a:pPr>
            <a:r>
              <a:rPr lang="nl-NL" altLang="nl-NL" sz="3200" b="1" dirty="0"/>
              <a:t>Kennis leren </a:t>
            </a:r>
          </a:p>
          <a:p>
            <a:pPr marL="1375200" lvl="3" indent="-457200">
              <a:defRPr/>
            </a:pPr>
            <a:r>
              <a:rPr lang="nl-NL" altLang="nl-NL" sz="2400" b="1" dirty="0">
                <a:sym typeface="Wingdings" pitchFamily="2" charset="2"/>
              </a:rPr>
              <a:t>Anatomie</a:t>
            </a:r>
          </a:p>
          <a:p>
            <a:pPr marL="1375200" lvl="3" indent="-457200">
              <a:defRPr/>
            </a:pPr>
            <a:r>
              <a:rPr lang="nl-NL" altLang="nl-NL" sz="2400" b="1" dirty="0">
                <a:sym typeface="Wingdings" pitchFamily="2" charset="2"/>
              </a:rPr>
              <a:t>Functie</a:t>
            </a:r>
          </a:p>
          <a:p>
            <a:pPr marL="1375200" lvl="3" indent="-457200">
              <a:defRPr/>
            </a:pPr>
            <a:r>
              <a:rPr lang="nl-NL" altLang="nl-NL" sz="2400" b="1" dirty="0">
                <a:sym typeface="Wingdings" pitchFamily="2" charset="2"/>
              </a:rPr>
              <a:t>Vaktermen</a:t>
            </a:r>
          </a:p>
          <a:p>
            <a:pPr marL="1030500" lvl="2" indent="-342900">
              <a:buFont typeface="Wingdings" pitchFamily="2" charset="2"/>
              <a:buChar char="à"/>
              <a:defRPr/>
            </a:pPr>
            <a:r>
              <a:rPr lang="nl-NL" altLang="nl-NL" sz="2600" b="1" i="1" dirty="0">
                <a:sym typeface="Wingdings" pitchFamily="2" charset="2"/>
              </a:rPr>
              <a:t>Leren, leren, leren</a:t>
            </a:r>
          </a:p>
          <a:p>
            <a:pPr marL="687600" lvl="2" indent="0">
              <a:buNone/>
              <a:defRPr/>
            </a:pPr>
            <a:endParaRPr lang="nl-NL" altLang="nl-NL" sz="2600" b="1" i="1" dirty="0">
              <a:sym typeface="Wingdings" pitchFamily="2" charset="2"/>
            </a:endParaRPr>
          </a:p>
          <a:p>
            <a:pPr marL="739350" indent="-514350">
              <a:buAutoNum type="arabicPeriod"/>
              <a:defRPr/>
            </a:pPr>
            <a:r>
              <a:rPr lang="nl-NL" altLang="nl-NL" sz="3200" b="1" dirty="0">
                <a:sym typeface="Wingdings" pitchFamily="2" charset="2"/>
              </a:rPr>
              <a:t>Begrijpen</a:t>
            </a:r>
          </a:p>
          <a:p>
            <a:pPr marL="1432350" lvl="3" indent="-514350">
              <a:defRPr/>
            </a:pPr>
            <a:r>
              <a:rPr lang="nl-NL" altLang="nl-NL" sz="2400" b="1" dirty="0">
                <a:sym typeface="Wingdings" pitchFamily="2" charset="2"/>
              </a:rPr>
              <a:t>Kennis in nieuw situaties toepassen</a:t>
            </a:r>
          </a:p>
          <a:p>
            <a:pPr marL="1432350" lvl="3" indent="-514350">
              <a:defRPr/>
            </a:pPr>
            <a:r>
              <a:rPr lang="nl-NL" altLang="nl-NL" sz="2400" b="1" dirty="0">
                <a:sym typeface="Wingdings" pitchFamily="2" charset="2"/>
              </a:rPr>
              <a:t>Verbanden zien (oorzaak  gevolg)</a:t>
            </a:r>
          </a:p>
          <a:p>
            <a:pPr marL="1030500" lvl="2" indent="-342900">
              <a:buFont typeface="Wingdings" pitchFamily="2" charset="2"/>
              <a:buChar char="à"/>
              <a:defRPr/>
            </a:pPr>
            <a:r>
              <a:rPr lang="nl-NL" altLang="nl-NL" sz="2600" b="1" i="1" dirty="0">
                <a:sym typeface="Wingdings" pitchFamily="2" charset="2"/>
              </a:rPr>
              <a:t>Oefenen, oefenen, oefenen</a:t>
            </a:r>
            <a:br>
              <a:rPr lang="nl-NL" altLang="nl-NL" sz="2600" b="1" i="1" dirty="0">
                <a:sym typeface="Wingdings" pitchFamily="2" charset="2"/>
              </a:rPr>
            </a:br>
            <a:endParaRPr lang="nl-NL" altLang="nl-NL" sz="2600" b="1" i="1" dirty="0">
              <a:sym typeface="Wingdings" pitchFamily="2" charset="2"/>
            </a:endParaRPr>
          </a:p>
          <a:p>
            <a:pPr marL="682200" indent="-457200">
              <a:buFont typeface="+mj-lt"/>
              <a:buAutoNum type="arabicPeriod"/>
              <a:defRPr/>
            </a:pPr>
            <a:r>
              <a:rPr lang="nl-NL" altLang="nl-NL" sz="3200" b="1" dirty="0">
                <a:sym typeface="Wingdings" pitchFamily="2" charset="2"/>
              </a:rPr>
              <a:t>Goed formuleren</a:t>
            </a:r>
          </a:p>
          <a:p>
            <a:pPr marL="1375200" lvl="3" indent="-457200">
              <a:defRPr/>
            </a:pPr>
            <a:r>
              <a:rPr lang="nl-NL" altLang="nl-NL" sz="2500" b="1" dirty="0">
                <a:sym typeface="Wingdings" pitchFamily="2" charset="2"/>
              </a:rPr>
              <a:t>Met gebruik van kennis en begrip antwoorden goed opschrijven</a:t>
            </a:r>
          </a:p>
          <a:p>
            <a:pPr marL="687600" lvl="2" indent="0">
              <a:buNone/>
              <a:defRPr/>
            </a:pPr>
            <a:r>
              <a:rPr lang="nl-NL" altLang="nl-NL" sz="2700" b="1" dirty="0">
                <a:sym typeface="Wingdings" pitchFamily="2" charset="2"/>
              </a:rPr>
              <a:t> </a:t>
            </a:r>
            <a:r>
              <a:rPr lang="nl-NL" altLang="nl-NL" sz="2700" b="1" i="1" dirty="0">
                <a:sym typeface="Wingdings" pitchFamily="2" charset="2"/>
              </a:rPr>
              <a:t>Oefenen, o</a:t>
            </a:r>
            <a:r>
              <a:rPr lang="nl-NL" altLang="nl-NL" sz="2500" b="1" i="1" dirty="0">
                <a:sym typeface="Wingdings" pitchFamily="2" charset="2"/>
              </a:rPr>
              <a:t>efenen, oefenen</a:t>
            </a:r>
            <a:endParaRPr lang="nl-NL" altLang="nl-NL" sz="2700" b="1" i="1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03554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495"/>
    </mc:Choice>
    <mc:Fallback xmlns="">
      <p:transition spd="slow" advTm="106495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36320" y="157197"/>
            <a:ext cx="7670700" cy="1142952"/>
          </a:xfrm>
        </p:spPr>
        <p:txBody>
          <a:bodyPr/>
          <a:lstStyle/>
          <a:p>
            <a:r>
              <a:rPr lang="nl-NL" dirty="0"/>
              <a:t>Scheikunde nodig?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13033" y="1222263"/>
            <a:ext cx="8517275" cy="2648756"/>
          </a:xfrm>
        </p:spPr>
        <p:txBody>
          <a:bodyPr>
            <a:normAutofit/>
          </a:bodyPr>
          <a:lstStyle/>
          <a:p>
            <a:pPr marL="457200" lvl="1" indent="0">
              <a:buNone/>
              <a:defRPr/>
            </a:pPr>
            <a:endParaRPr lang="nl-NL" sz="100" b="1" dirty="0"/>
          </a:p>
          <a:p>
            <a:pPr marL="457200" lvl="1" indent="0">
              <a:buNone/>
              <a:defRPr/>
            </a:pPr>
            <a:endParaRPr lang="nl-NL" sz="200" dirty="0"/>
          </a:p>
          <a:p>
            <a:pPr marL="457200" lvl="1" indent="0">
              <a:buNone/>
              <a:defRPr/>
            </a:pPr>
            <a:r>
              <a:rPr lang="nl-NL" sz="2000" u="sng" dirty="0"/>
              <a:t>Onderbouw: </a:t>
            </a:r>
          </a:p>
          <a:p>
            <a:pPr marL="457200" lvl="1" indent="0">
              <a:buNone/>
              <a:defRPr/>
            </a:pPr>
            <a:r>
              <a:rPr lang="nl-NL" sz="1800" dirty="0"/>
              <a:t>Glucose + zuurstof </a:t>
            </a:r>
            <a:r>
              <a:rPr lang="nl-NL" sz="1800" dirty="0">
                <a:sym typeface="Wingdings" pitchFamily="2" charset="2"/>
              </a:rPr>
              <a:t> water + koolstofdioxide + energie</a:t>
            </a:r>
          </a:p>
          <a:p>
            <a:pPr marL="457200" lvl="1" indent="0">
              <a:buNone/>
              <a:defRPr/>
            </a:pPr>
            <a:endParaRPr lang="nl-NL" sz="2000" u="sng" dirty="0">
              <a:sym typeface="Wingdings" pitchFamily="2" charset="2"/>
            </a:endParaRPr>
          </a:p>
          <a:p>
            <a:pPr marL="457200" lvl="1" indent="0">
              <a:buNone/>
              <a:defRPr/>
            </a:pPr>
            <a:r>
              <a:rPr lang="nl-NL" sz="2000" u="sng" dirty="0">
                <a:sym typeface="Wingdings" pitchFamily="2" charset="2"/>
              </a:rPr>
              <a:t>Bovenbouw</a:t>
            </a:r>
            <a:r>
              <a:rPr lang="nl-NL" sz="2400" u="sng" dirty="0">
                <a:sym typeface="Wingdings" pitchFamily="2" charset="2"/>
              </a:rPr>
              <a:t>:</a:t>
            </a:r>
          </a:p>
          <a:p>
            <a:pPr marL="457200" lvl="1" indent="0">
              <a:buNone/>
              <a:defRPr/>
            </a:pPr>
            <a:r>
              <a:rPr lang="nl-NL" sz="1800" dirty="0">
                <a:sym typeface="Wingdings" pitchFamily="2" charset="2"/>
              </a:rPr>
              <a:t>C</a:t>
            </a:r>
            <a:r>
              <a:rPr lang="nl-NL" sz="1800" baseline="-25000" dirty="0">
                <a:sym typeface="Wingdings" pitchFamily="2" charset="2"/>
              </a:rPr>
              <a:t>6</a:t>
            </a:r>
            <a:r>
              <a:rPr lang="nl-NL" sz="1800" dirty="0">
                <a:sym typeface="Wingdings" pitchFamily="2" charset="2"/>
              </a:rPr>
              <a:t>H</a:t>
            </a:r>
            <a:r>
              <a:rPr lang="nl-NL" sz="1800" baseline="-25000" dirty="0">
                <a:sym typeface="Wingdings" pitchFamily="2" charset="2"/>
              </a:rPr>
              <a:t>12</a:t>
            </a:r>
            <a:r>
              <a:rPr lang="nl-NL" sz="1800" dirty="0">
                <a:sym typeface="Wingdings" pitchFamily="2" charset="2"/>
              </a:rPr>
              <a:t>O</a:t>
            </a:r>
            <a:r>
              <a:rPr lang="nl-NL" sz="1800" baseline="-25000" dirty="0">
                <a:sym typeface="Wingdings" pitchFamily="2" charset="2"/>
              </a:rPr>
              <a:t>6 </a:t>
            </a:r>
            <a:r>
              <a:rPr lang="nl-NL" sz="1800" dirty="0">
                <a:sym typeface="Wingdings" pitchFamily="2" charset="2"/>
              </a:rPr>
              <a:t>+ 6O</a:t>
            </a:r>
            <a:r>
              <a:rPr lang="nl-NL" sz="1800" baseline="-25000" dirty="0">
                <a:sym typeface="Wingdings" pitchFamily="2" charset="2"/>
              </a:rPr>
              <a:t>2 </a:t>
            </a:r>
            <a:r>
              <a:rPr lang="nl-NL" sz="1800" dirty="0">
                <a:sym typeface="Wingdings" pitchFamily="2" charset="2"/>
              </a:rPr>
              <a:t> 6H</a:t>
            </a:r>
            <a:r>
              <a:rPr lang="nl-NL" sz="1800" baseline="-25000" dirty="0">
                <a:sym typeface="Wingdings" pitchFamily="2" charset="2"/>
              </a:rPr>
              <a:t>2</a:t>
            </a:r>
            <a:r>
              <a:rPr lang="nl-NL" sz="1800" dirty="0">
                <a:sym typeface="Wingdings" pitchFamily="2" charset="2"/>
              </a:rPr>
              <a:t>O + 6CO</a:t>
            </a:r>
            <a:r>
              <a:rPr lang="nl-NL" sz="1800" baseline="-25000" dirty="0">
                <a:sym typeface="Wingdings" pitchFamily="2" charset="2"/>
              </a:rPr>
              <a:t>2</a:t>
            </a:r>
            <a:r>
              <a:rPr lang="nl-NL" sz="2000" baseline="-25000" dirty="0">
                <a:sym typeface="Wingdings" pitchFamily="2" charset="2"/>
              </a:rPr>
              <a:t> </a:t>
            </a:r>
            <a:r>
              <a:rPr lang="nl-NL" sz="2000" dirty="0">
                <a:sym typeface="Wingdings" pitchFamily="2" charset="2"/>
              </a:rPr>
              <a:t>+ ATP</a:t>
            </a:r>
            <a:endParaRPr lang="nl-NL" sz="1800" baseline="-25000" dirty="0">
              <a:sym typeface="Wingdings" pitchFamily="2" charset="2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25B3A1F6-07C9-F341-88A4-04C19FE37AD4}"/>
              </a:ext>
            </a:extLst>
          </p:cNvPr>
          <p:cNvSpPr txBox="1"/>
          <p:nvPr/>
        </p:nvSpPr>
        <p:spPr>
          <a:xfrm>
            <a:off x="5174399" y="3060088"/>
            <a:ext cx="365590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1600" b="1" u="sng" dirty="0"/>
              <a:t>Havo of vwo zonder scheikunde?</a:t>
            </a:r>
            <a:endParaRPr lang="nl-NL" sz="1600" b="1" u="sng" dirty="0">
              <a:sym typeface="Wingdings" pitchFamily="2" charset="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dirty="0">
                <a:sym typeface="Wingdings" pitchFamily="2" charset="2"/>
              </a:rPr>
              <a:t>Het is mogelijk, vraagt wel extra inzet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dirty="0">
                <a:sym typeface="Wingdings" pitchFamily="2" charset="2"/>
              </a:rPr>
              <a:t>Enig gevoel voor scheikunde is wel belangrijk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dirty="0">
                <a:sym typeface="Wingdings" pitchFamily="2" charset="2"/>
              </a:rPr>
              <a:t>Op VWO wel handig om scheikunde te hebben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dirty="0">
                <a:sym typeface="Wingdings" pitchFamily="2" charset="2"/>
              </a:rPr>
              <a:t>VWO: eerst gesprek met docent biologie</a:t>
            </a:r>
          </a:p>
          <a:p>
            <a:endParaRPr lang="nl-NL" sz="2400" dirty="0"/>
          </a:p>
        </p:txBody>
      </p:sp>
      <p:pic>
        <p:nvPicPr>
          <p:cNvPr id="7" name="Afbeelding 1">
            <a:extLst>
              <a:ext uri="{FF2B5EF4-FFF2-40B4-BE49-F238E27FC236}">
                <a16:creationId xmlns:a16="http://schemas.microsoft.com/office/drawing/2014/main" id="{8955AC20-210D-B257-7460-EDC18B4AF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21" y="3384271"/>
            <a:ext cx="3456288" cy="265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775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934"/>
    </mc:Choice>
    <mc:Fallback xmlns="">
      <p:transition spd="slow" advTm="125934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DDB91F-2B58-4C85-1EC5-5EF4A9925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280" y="185924"/>
            <a:ext cx="8727440" cy="1142952"/>
          </a:xfrm>
        </p:spPr>
        <p:txBody>
          <a:bodyPr/>
          <a:lstStyle/>
          <a:p>
            <a:r>
              <a:rPr lang="nl-NL" dirty="0"/>
              <a:t>VWO: hiervan hoef je niet te schrikken</a:t>
            </a:r>
          </a:p>
        </p:txBody>
      </p:sp>
      <p:pic>
        <p:nvPicPr>
          <p:cNvPr id="5" name="Tijdelijke aanduiding voor inhoud 4" descr="Afbeelding met kaart&#10;&#10;Automatisch gegenereerde beschrijving">
            <a:extLst>
              <a:ext uri="{FF2B5EF4-FFF2-40B4-BE49-F238E27FC236}">
                <a16:creationId xmlns:a16="http://schemas.microsoft.com/office/drawing/2014/main" id="{846B6366-DA9D-53EB-E765-2F864C4211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008" y="1217116"/>
            <a:ext cx="6495984" cy="5343200"/>
          </a:xfrm>
        </p:spPr>
      </p:pic>
    </p:spTree>
    <p:extLst>
      <p:ext uri="{BB962C8B-B14F-4D97-AF65-F5344CB8AC3E}">
        <p14:creationId xmlns:p14="http://schemas.microsoft.com/office/powerpoint/2010/main" val="36652145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038D1E-616A-6745-AFC0-D09160D51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Vervolgopleidingen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D73AEE5-B754-6A4C-B832-4426ACB5EE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nl-NL" dirty="0"/>
              <a:t>Gezondheidszorg/Medisch</a:t>
            </a:r>
          </a:p>
          <a:p>
            <a:pPr>
              <a:lnSpc>
                <a:spcPct val="150000"/>
              </a:lnSpc>
            </a:pPr>
            <a:r>
              <a:rPr lang="nl-NL" dirty="0"/>
              <a:t>Landbouw/tuinbouw/veeteelt/natuur/milieu</a:t>
            </a:r>
          </a:p>
          <a:p>
            <a:pPr>
              <a:lnSpc>
                <a:spcPct val="150000"/>
              </a:lnSpc>
            </a:pPr>
            <a:r>
              <a:rPr lang="nl-NL" dirty="0"/>
              <a:t>Biotechnologie/voedingsmiddelentechnologie</a:t>
            </a:r>
          </a:p>
          <a:p>
            <a:pPr>
              <a:lnSpc>
                <a:spcPct val="150000"/>
              </a:lnSpc>
            </a:pPr>
            <a:r>
              <a:rPr lang="nl-NL" dirty="0"/>
              <a:t>Laboratoriumonderzoek</a:t>
            </a:r>
          </a:p>
          <a:p>
            <a:pPr>
              <a:lnSpc>
                <a:spcPct val="150000"/>
              </a:lnSpc>
            </a:pPr>
            <a:r>
              <a:rPr lang="nl-NL" dirty="0"/>
              <a:t>Bio-informatica</a:t>
            </a:r>
          </a:p>
          <a:p>
            <a:pPr>
              <a:lnSpc>
                <a:spcPct val="150000"/>
              </a:lnSpc>
            </a:pPr>
            <a:r>
              <a:rPr lang="nl-NL" dirty="0"/>
              <a:t>PABO</a:t>
            </a:r>
            <a:br>
              <a:rPr lang="nl-NL" dirty="0"/>
            </a:b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7934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698"/>
    </mc:Choice>
    <mc:Fallback xmlns="">
      <p:transition spd="slow" advTm="57698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C1F995-E28D-3447-BF50-905E49B60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Samengevat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01AFA42-42A7-EC47-A66F-BCCD55EE2E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nl-NL" dirty="0"/>
              <a:t>Biologie leert je veel over de manier waarop de natuur en het menselijk lichaam werkt</a:t>
            </a:r>
          </a:p>
          <a:p>
            <a:pPr>
              <a:lnSpc>
                <a:spcPct val="150000"/>
              </a:lnSpc>
            </a:pPr>
            <a:r>
              <a:rPr lang="nl-NL" dirty="0"/>
              <a:t>Het niveau is uitdagend en haalbaar</a:t>
            </a:r>
          </a:p>
          <a:p>
            <a:pPr>
              <a:lnSpc>
                <a:spcPct val="150000"/>
              </a:lnSpc>
            </a:pPr>
            <a:r>
              <a:rPr lang="nl-NL" dirty="0"/>
              <a:t>Inzet in de les en thuis is echt een voorwaarde</a:t>
            </a:r>
          </a:p>
          <a:p>
            <a:pPr>
              <a:lnSpc>
                <a:spcPct val="150000"/>
              </a:lnSpc>
            </a:pPr>
            <a:r>
              <a:rPr lang="nl-NL" dirty="0"/>
              <a:t>Interessante vervolgopleidingen</a:t>
            </a:r>
          </a:p>
        </p:txBody>
      </p:sp>
    </p:spTree>
    <p:extLst>
      <p:ext uri="{BB962C8B-B14F-4D97-AF65-F5344CB8AC3E}">
        <p14:creationId xmlns:p14="http://schemas.microsoft.com/office/powerpoint/2010/main" val="183929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4129"/>
    </mc:Choice>
    <mc:Fallback xmlns="">
      <p:transition advTm="9412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476503" y="1132278"/>
            <a:ext cx="3629346" cy="3998522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nl-NL" altLang="nl-NL" sz="5400" dirty="0"/>
              <a:t>Biologie in bovenbouw</a:t>
            </a:r>
            <a:br>
              <a:rPr lang="nl-NL" altLang="nl-NL" sz="5400" dirty="0"/>
            </a:br>
            <a:r>
              <a:rPr lang="nl-NL" altLang="nl-NL" sz="5400" dirty="0"/>
              <a:t> havo / atheneum</a:t>
            </a:r>
            <a:endParaRPr lang="nl-NL" dirty="0"/>
          </a:p>
        </p:txBody>
      </p:sp>
      <p:pic>
        <p:nvPicPr>
          <p:cNvPr id="13" name="Afbeelding 12" descr="Afbeelding met tekst&#10;&#10;Automatisch gegenereerde beschrijving">
            <a:extLst>
              <a:ext uri="{FF2B5EF4-FFF2-40B4-BE49-F238E27FC236}">
                <a16:creationId xmlns:a16="http://schemas.microsoft.com/office/drawing/2014/main" id="{20A3D398-BFE0-904D-8E38-ABEACC069C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23" y="360276"/>
            <a:ext cx="3499024" cy="539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17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34"/>
    </mc:Choice>
    <mc:Fallback xmlns="">
      <p:transition spd="slow" advTm="12734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gaan we bespreken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defRPr/>
            </a:pPr>
            <a:endParaRPr lang="nl-NL" altLang="nl-NL" sz="3200" b="1" dirty="0"/>
          </a:p>
          <a:p>
            <a:pPr>
              <a:defRPr/>
            </a:pPr>
            <a:r>
              <a:rPr lang="nl-NL" altLang="nl-NL" sz="3200" b="1" dirty="0"/>
              <a:t>Lesstof in bovenbouw H/A</a:t>
            </a:r>
          </a:p>
          <a:p>
            <a:pPr>
              <a:defRPr/>
            </a:pPr>
            <a:r>
              <a:rPr lang="nl-NL" altLang="nl-NL" sz="3200" b="1" dirty="0"/>
              <a:t>Verschil onderbouw H/A- bovenbouw H/A</a:t>
            </a:r>
          </a:p>
          <a:p>
            <a:pPr>
              <a:defRPr/>
            </a:pPr>
            <a:r>
              <a:rPr lang="nl-NL" altLang="nl-NL" sz="3200" b="1" dirty="0"/>
              <a:t>Verschil mavo – havo</a:t>
            </a:r>
          </a:p>
          <a:p>
            <a:pPr>
              <a:defRPr/>
            </a:pPr>
            <a:r>
              <a:rPr lang="nl-NL" altLang="nl-NL" sz="3200" b="1" dirty="0"/>
              <a:t>Verschil havo - atheneum</a:t>
            </a:r>
          </a:p>
          <a:p>
            <a:pPr>
              <a:defRPr/>
            </a:pPr>
            <a:r>
              <a:rPr lang="nl-NL" altLang="nl-NL" sz="3200" b="1" dirty="0"/>
              <a:t>Wat wordt er van je verwacht?</a:t>
            </a:r>
          </a:p>
          <a:p>
            <a:pPr>
              <a:defRPr/>
            </a:pPr>
            <a:r>
              <a:rPr lang="nl-NL" altLang="nl-NL" sz="3200" b="1" dirty="0"/>
              <a:t>Scheikunde nodig?</a:t>
            </a:r>
          </a:p>
          <a:p>
            <a:pPr>
              <a:defRPr/>
            </a:pPr>
            <a:r>
              <a:rPr lang="nl-NL" altLang="nl-NL" sz="3200" b="1" dirty="0"/>
              <a:t>Vervolgopleidingen</a:t>
            </a:r>
          </a:p>
          <a:p>
            <a:pPr>
              <a:defRPr/>
            </a:pPr>
            <a:endParaRPr lang="nl-NL" sz="3200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9749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19"/>
    </mc:Choice>
    <mc:Fallback xmlns="">
      <p:transition spd="slow" advTm="32519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Lesstof in bovenbouw H/A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36321" y="1550931"/>
            <a:ext cx="7670699" cy="375613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  <a:defRPr/>
            </a:pPr>
            <a:r>
              <a:rPr lang="nl-NL" sz="3200" b="1" dirty="0"/>
              <a:t>Onder andere:</a:t>
            </a:r>
          </a:p>
          <a:p>
            <a:pPr>
              <a:defRPr/>
            </a:pPr>
            <a:r>
              <a:rPr lang="nl-NL" sz="3200" b="1" dirty="0"/>
              <a:t>Menselijke fysiologie</a:t>
            </a:r>
          </a:p>
          <a:p>
            <a:pPr>
              <a:defRPr/>
            </a:pPr>
            <a:r>
              <a:rPr lang="nl-NL" sz="3200" b="1" dirty="0"/>
              <a:t>Ecologie</a:t>
            </a:r>
          </a:p>
          <a:p>
            <a:pPr>
              <a:defRPr/>
            </a:pPr>
            <a:r>
              <a:rPr lang="nl-NL" sz="3200" b="1" dirty="0"/>
              <a:t>Plantenfysiologie</a:t>
            </a:r>
          </a:p>
          <a:p>
            <a:pPr>
              <a:defRPr/>
            </a:pPr>
            <a:r>
              <a:rPr lang="nl-NL" sz="3200" b="1" dirty="0"/>
              <a:t>DNA &amp; Genetica</a:t>
            </a:r>
          </a:p>
          <a:p>
            <a:pPr>
              <a:defRPr/>
            </a:pPr>
            <a:r>
              <a:rPr lang="nl-NL" sz="3200" b="1" dirty="0"/>
              <a:t>Gedrag</a:t>
            </a:r>
          </a:p>
          <a:p>
            <a:pPr>
              <a:defRPr/>
            </a:pPr>
            <a:endParaRPr lang="nl-NL" sz="3200" b="1" dirty="0"/>
          </a:p>
          <a:p>
            <a:pPr marL="0" indent="0">
              <a:buNone/>
              <a:defRPr/>
            </a:pPr>
            <a:r>
              <a:rPr lang="nl-NL" sz="3200" b="1" dirty="0"/>
              <a:t>Vrijwel dezelfde onderwerpen als in de onderbouw, maar w</a:t>
            </a:r>
            <a:r>
              <a:rPr lang="nl-NL" sz="3200" b="1" dirty="0">
                <a:sym typeface="Wingdings" pitchFamily="2" charset="2"/>
              </a:rPr>
              <a:t>at is dan het verschil?</a:t>
            </a:r>
            <a:endParaRPr lang="nl-NL" sz="3200" b="1" dirty="0"/>
          </a:p>
          <a:p>
            <a:pPr>
              <a:defRPr/>
            </a:pPr>
            <a:endParaRPr lang="nl-NL" sz="3200" b="1" dirty="0"/>
          </a:p>
          <a:p>
            <a:pPr marL="0" indent="0">
              <a:buNone/>
              <a:defRPr/>
            </a:pPr>
            <a:endParaRPr lang="nl-NL" sz="3200" b="1" dirty="0"/>
          </a:p>
          <a:p>
            <a:pPr marL="0" indent="0">
              <a:buNone/>
              <a:defRPr/>
            </a:pP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185354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620"/>
    </mc:Choice>
    <mc:Fallback xmlns="">
      <p:transition spd="slow" advTm="11762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9400" y="172965"/>
            <a:ext cx="8585200" cy="1142952"/>
          </a:xfrm>
        </p:spPr>
        <p:txBody>
          <a:bodyPr>
            <a:normAutofit/>
          </a:bodyPr>
          <a:lstStyle/>
          <a:p>
            <a:r>
              <a:rPr lang="nl-NL" sz="3200" dirty="0"/>
              <a:t>Verschil onderbouw H/A – bovenbouw H/A</a:t>
            </a:r>
          </a:p>
        </p:txBody>
      </p:sp>
      <p:pic>
        <p:nvPicPr>
          <p:cNvPr id="8" name="Afbeelding 7" descr="Afbeelding met tekst, kaart&#10;&#10;Automatisch gegenereerde beschrijving">
            <a:extLst>
              <a:ext uri="{FF2B5EF4-FFF2-40B4-BE49-F238E27FC236}">
                <a16:creationId xmlns:a16="http://schemas.microsoft.com/office/drawing/2014/main" id="{3965F260-E6DB-AF4D-AAF7-F36B0B9AC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607" y="1260089"/>
            <a:ext cx="6066745" cy="2219189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52177D35-BD10-0646-8844-C9AF5EC86A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69"/>
          <a:stretch/>
        </p:blipFill>
        <p:spPr>
          <a:xfrm>
            <a:off x="1789859" y="4237543"/>
            <a:ext cx="4796000" cy="2219189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FDD2A54A-C444-F74E-B6C2-B72D1567D267}"/>
              </a:ext>
            </a:extLst>
          </p:cNvPr>
          <p:cNvSpPr txBox="1"/>
          <p:nvPr/>
        </p:nvSpPr>
        <p:spPr>
          <a:xfrm>
            <a:off x="3561110" y="3627577"/>
            <a:ext cx="1717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/>
              <a:t>Verdieping</a:t>
            </a:r>
          </a:p>
        </p:txBody>
      </p:sp>
      <p:sp>
        <p:nvSpPr>
          <p:cNvPr id="12" name="Pijl omlaag 11">
            <a:extLst>
              <a:ext uri="{FF2B5EF4-FFF2-40B4-BE49-F238E27FC236}">
                <a16:creationId xmlns:a16="http://schemas.microsoft.com/office/drawing/2014/main" id="{E100CB24-7142-0A45-A4B2-34683EA89F0F}"/>
              </a:ext>
            </a:extLst>
          </p:cNvPr>
          <p:cNvSpPr/>
          <p:nvPr/>
        </p:nvSpPr>
        <p:spPr>
          <a:xfrm>
            <a:off x="2688434" y="3548901"/>
            <a:ext cx="621549" cy="619018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668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574"/>
    </mc:Choice>
    <mc:Fallback xmlns="">
      <p:transition spd="slow" advTm="86574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36650" y="161866"/>
            <a:ext cx="7670700" cy="1142952"/>
          </a:xfrm>
        </p:spPr>
        <p:txBody>
          <a:bodyPr/>
          <a:lstStyle/>
          <a:p>
            <a:r>
              <a:rPr lang="nl-NL" dirty="0"/>
              <a:t>Lesstof in bovenbouw H/A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33680" y="1304818"/>
            <a:ext cx="8402320" cy="4972692"/>
          </a:xfrm>
        </p:spPr>
        <p:txBody>
          <a:bodyPr>
            <a:normAutofit fontScale="55000" lnSpcReduction="20000"/>
          </a:bodyPr>
          <a:lstStyle/>
          <a:p>
            <a:pPr lvl="1">
              <a:defRPr/>
            </a:pPr>
            <a:r>
              <a:rPr lang="nl-NL" sz="3200" b="1" dirty="0"/>
              <a:t>HA3-toets:</a:t>
            </a:r>
          </a:p>
          <a:p>
            <a:pPr lvl="2">
              <a:defRPr/>
            </a:pPr>
            <a:r>
              <a:rPr lang="nl-NL" sz="2600" dirty="0"/>
              <a:t>In periode 1: 1 hoofdstuk (erfelijkheid, voortplanting, ecologie)</a:t>
            </a:r>
          </a:p>
          <a:p>
            <a:pPr lvl="2">
              <a:defRPr/>
            </a:pPr>
            <a:r>
              <a:rPr lang="nl-NL" sz="2600" dirty="0"/>
              <a:t>In periode 2 t/m 4: 2 of 3 hoofdstukken</a:t>
            </a:r>
          </a:p>
          <a:p>
            <a:pPr marL="2286000" lvl="5" indent="0">
              <a:buNone/>
              <a:defRPr/>
            </a:pPr>
            <a:endParaRPr lang="nl-NL" sz="2400" b="1" i="1" dirty="0"/>
          </a:p>
          <a:p>
            <a:pPr lvl="1">
              <a:defRPr/>
            </a:pPr>
            <a:r>
              <a:rPr lang="nl-NL" sz="3200" b="1" dirty="0"/>
              <a:t>Bovenbouwtoets:</a:t>
            </a:r>
            <a:endParaRPr lang="nl-NL" sz="2400" b="1" i="1" dirty="0"/>
          </a:p>
          <a:p>
            <a:pPr lvl="2">
              <a:defRPr/>
            </a:pPr>
            <a:r>
              <a:rPr lang="nl-NL" sz="2600" u="sng" dirty="0"/>
              <a:t>4H (+/- 2 hoofdstukken) en 4A (+/- 2 hoofdstukken)</a:t>
            </a:r>
          </a:p>
          <a:p>
            <a:pPr lvl="3">
              <a:defRPr/>
            </a:pPr>
            <a:r>
              <a:rPr lang="nl-NL" sz="2600" i="1" dirty="0"/>
              <a:t>Transport van stoffen</a:t>
            </a:r>
          </a:p>
          <a:p>
            <a:pPr lvl="3">
              <a:defRPr/>
            </a:pPr>
            <a:r>
              <a:rPr lang="nl-NL" sz="2600" i="1" dirty="0"/>
              <a:t>Voortplanting</a:t>
            </a:r>
          </a:p>
          <a:p>
            <a:pPr lvl="3">
              <a:defRPr/>
            </a:pPr>
            <a:r>
              <a:rPr lang="nl-NL" sz="2600" i="1" dirty="0"/>
              <a:t>Genetica </a:t>
            </a:r>
          </a:p>
          <a:p>
            <a:pPr lvl="3">
              <a:defRPr/>
            </a:pPr>
            <a:r>
              <a:rPr lang="nl-NL" sz="2600" i="1" dirty="0"/>
              <a:t>Evolutie</a:t>
            </a:r>
          </a:p>
          <a:p>
            <a:pPr lvl="3">
              <a:defRPr/>
            </a:pPr>
            <a:r>
              <a:rPr lang="nl-NL" sz="2600" i="1" dirty="0"/>
              <a:t>Ecologie en milieu</a:t>
            </a:r>
          </a:p>
          <a:p>
            <a:pPr lvl="3">
              <a:defRPr/>
            </a:pPr>
            <a:r>
              <a:rPr lang="nl-NL" sz="2600" i="1" dirty="0"/>
              <a:t>Gedrag</a:t>
            </a:r>
          </a:p>
          <a:p>
            <a:pPr lvl="3">
              <a:defRPr/>
            </a:pPr>
            <a:r>
              <a:rPr lang="nl-NL" sz="2600" i="1" dirty="0"/>
              <a:t>Regeling</a:t>
            </a:r>
          </a:p>
          <a:p>
            <a:pPr lvl="3">
              <a:defRPr/>
            </a:pPr>
            <a:endParaRPr lang="nl-NL" sz="2600" i="1" dirty="0"/>
          </a:p>
          <a:p>
            <a:pPr lvl="3">
              <a:defRPr/>
            </a:pPr>
            <a:endParaRPr lang="nl-NL" sz="2600" i="1" dirty="0"/>
          </a:p>
          <a:p>
            <a:pPr lvl="2">
              <a:defRPr/>
            </a:pPr>
            <a:r>
              <a:rPr lang="nl-NL" sz="2600" u="sng" dirty="0"/>
              <a:t>5H: 5 hoofdstukken (2 nieuwe)</a:t>
            </a:r>
            <a:r>
              <a:rPr lang="nl-NL" sz="2600" dirty="0"/>
              <a:t>	</a:t>
            </a:r>
            <a:r>
              <a:rPr lang="nl-NL" sz="2600" u="sng" dirty="0"/>
              <a:t>5A: +/- 5 hoofdstukken (1-2 nieuwe)</a:t>
            </a:r>
          </a:p>
          <a:p>
            <a:pPr lvl="3">
              <a:defRPr/>
            </a:pPr>
            <a:r>
              <a:rPr lang="nl-NL" sz="2600" i="1" dirty="0"/>
              <a:t>Transport (bloedsomloop)				</a:t>
            </a:r>
          </a:p>
          <a:p>
            <a:pPr lvl="3">
              <a:defRPr/>
            </a:pPr>
            <a:r>
              <a:rPr lang="nl-NL" sz="2600" i="1" dirty="0"/>
              <a:t>Gaswisseling</a:t>
            </a:r>
          </a:p>
          <a:p>
            <a:pPr lvl="3">
              <a:defRPr/>
            </a:pPr>
            <a:r>
              <a:rPr lang="nl-NL" sz="2600" i="1" dirty="0"/>
              <a:t>Afweer			</a:t>
            </a:r>
            <a:r>
              <a:rPr lang="nl-NL" sz="2600" u="sng" dirty="0"/>
              <a:t>6A:  +/- 6 hoofdstukken (2 nieuwe)</a:t>
            </a:r>
            <a:endParaRPr lang="nl-NL" sz="2600" i="1" dirty="0"/>
          </a:p>
          <a:p>
            <a:pPr lvl="3">
              <a:defRPr/>
            </a:pPr>
            <a:r>
              <a:rPr lang="nl-NL" sz="2600" i="1" dirty="0"/>
              <a:t>Gedrag				</a:t>
            </a:r>
          </a:p>
          <a:p>
            <a:pPr lvl="3">
              <a:defRPr/>
            </a:pPr>
            <a:r>
              <a:rPr lang="nl-NL" sz="2600" i="1" dirty="0"/>
              <a:t>Evolutie</a:t>
            </a:r>
          </a:p>
        </p:txBody>
      </p:sp>
    </p:spTree>
    <p:extLst>
      <p:ext uri="{BB962C8B-B14F-4D97-AF65-F5344CB8AC3E}">
        <p14:creationId xmlns:p14="http://schemas.microsoft.com/office/powerpoint/2010/main" val="144534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641"/>
    </mc:Choice>
    <mc:Fallback xmlns="">
      <p:transition spd="slow" advTm="12764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B16705-F422-7C11-0C97-6031EE8F5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321" y="166480"/>
            <a:ext cx="7670700" cy="1142952"/>
          </a:xfrm>
        </p:spPr>
        <p:txBody>
          <a:bodyPr/>
          <a:lstStyle/>
          <a:p>
            <a:r>
              <a:rPr lang="nl-NL" dirty="0"/>
              <a:t>Verschil mavo - havo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AA26AC4-B2B6-F3F3-C80E-4C6F4F813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603" y="1629314"/>
            <a:ext cx="7670699" cy="4003200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nl-NL" dirty="0"/>
              <a:t>Verdieping van de lesstof</a:t>
            </a:r>
          </a:p>
          <a:p>
            <a:pPr marL="514350" indent="-514350">
              <a:buAutoNum type="arabicPeriod"/>
            </a:pPr>
            <a:r>
              <a:rPr lang="nl-NL" dirty="0"/>
              <a:t>Abstractere lesstof</a:t>
            </a:r>
          </a:p>
        </p:txBody>
      </p:sp>
      <p:pic>
        <p:nvPicPr>
          <p:cNvPr id="1026" name="Picture 2" descr="De cel - Biologielessen.nl">
            <a:extLst>
              <a:ext uri="{FF2B5EF4-FFF2-40B4-BE49-F238E27FC236}">
                <a16:creationId xmlns:a16="http://schemas.microsoft.com/office/drawing/2014/main" id="{2C61042D-8958-42E7-7BA8-8FC3805503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13"/>
          <a:stretch/>
        </p:blipFill>
        <p:spPr bwMode="auto">
          <a:xfrm>
            <a:off x="4530431" y="3630914"/>
            <a:ext cx="4265744" cy="223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Afbeelding met schermopname, tekst, diagram, ontwerp&#10;&#10;Automatisch gegenereerde beschrijving">
            <a:extLst>
              <a:ext uri="{FF2B5EF4-FFF2-40B4-BE49-F238E27FC236}">
                <a16:creationId xmlns:a16="http://schemas.microsoft.com/office/drawing/2014/main" id="{6DC92C80-8E2C-10B3-B1A6-D0861DC1D5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019" y="1225486"/>
            <a:ext cx="2663002" cy="2324705"/>
          </a:xfrm>
          <a:prstGeom prst="rect">
            <a:avLst/>
          </a:prstGeom>
        </p:spPr>
      </p:pic>
      <p:pic>
        <p:nvPicPr>
          <p:cNvPr id="7" name="Afbeelding 6" descr="Afbeelding met tekst, schermopname, ontwerp, diagram&#10;&#10;Automatisch gegenereerde beschrijving">
            <a:extLst>
              <a:ext uri="{FF2B5EF4-FFF2-40B4-BE49-F238E27FC236}">
                <a16:creationId xmlns:a16="http://schemas.microsoft.com/office/drawing/2014/main" id="{CCF14624-95E4-BBD8-194D-9BF2B3026E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22" y="3881847"/>
            <a:ext cx="3988430" cy="207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886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1F054A2A-AD30-FA4F-8011-460FF9EF8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50" y="248080"/>
            <a:ext cx="7670700" cy="1142952"/>
          </a:xfrm>
        </p:spPr>
        <p:txBody>
          <a:bodyPr/>
          <a:lstStyle/>
          <a:p>
            <a:r>
              <a:rPr lang="nl-NL" dirty="0"/>
              <a:t>Verschil mavo - havo</a:t>
            </a:r>
            <a:endParaRPr lang="nl-NL" sz="3200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566646FF-AFA7-964B-ABF8-781169EBB5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146249"/>
            <a:ext cx="6301588" cy="32181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624B41-9C3D-722E-D34B-35D433DE1920}"/>
              </a:ext>
            </a:extLst>
          </p:cNvPr>
          <p:cNvSpPr txBox="1"/>
          <p:nvPr/>
        </p:nvSpPr>
        <p:spPr>
          <a:xfrm>
            <a:off x="548640" y="1208152"/>
            <a:ext cx="66649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3</a:t>
            </a:r>
            <a:r>
              <a:rPr lang="nl-NL" sz="2800" noProof="0" dirty="0"/>
              <a:t>. Minder reproductievragen</a:t>
            </a:r>
          </a:p>
          <a:p>
            <a:r>
              <a:rPr lang="nl-NL" sz="2800" noProof="0" dirty="0"/>
              <a:t>4. Meer toepassingsvragen</a:t>
            </a:r>
          </a:p>
          <a:p>
            <a:r>
              <a:rPr lang="nl-NL" sz="2800" noProof="0" dirty="0"/>
              <a:t>5. Meer </a:t>
            </a:r>
            <a:r>
              <a:rPr lang="nl-NL" sz="2800" noProof="0" dirty="0" err="1"/>
              <a:t>inzichtsvragen</a:t>
            </a:r>
            <a:endParaRPr lang="nl-NL" sz="2800" noProof="0" dirty="0"/>
          </a:p>
          <a:p>
            <a:r>
              <a:rPr lang="nl-NL" sz="2800" noProof="0" dirty="0"/>
              <a:t>6. Ingewikkeldere </a:t>
            </a:r>
            <a:r>
              <a:rPr lang="nl-NL" sz="2800" noProof="0" dirty="0" err="1"/>
              <a:t>inzichtsvragen</a:t>
            </a:r>
            <a:endParaRPr lang="nl-NL" sz="2800" noProof="0" dirty="0"/>
          </a:p>
        </p:txBody>
      </p:sp>
    </p:spTree>
    <p:extLst>
      <p:ext uri="{BB962C8B-B14F-4D97-AF65-F5344CB8AC3E}">
        <p14:creationId xmlns:p14="http://schemas.microsoft.com/office/powerpoint/2010/main" val="51378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505"/>
    </mc:Choice>
    <mc:Fallback xmlns="">
      <p:transition spd="slow" advTm="130505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91E3FC-11BA-FD9D-1759-462E92DCD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8A7CC9-76F2-BE55-D7FC-6C4875824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50" y="161866"/>
            <a:ext cx="7670700" cy="1142952"/>
          </a:xfrm>
        </p:spPr>
        <p:txBody>
          <a:bodyPr/>
          <a:lstStyle/>
          <a:p>
            <a:r>
              <a:rPr lang="nl-NL" dirty="0"/>
              <a:t>Lesstof in havo 4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404746-EE87-D1BC-A9C9-37A024B46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160" y="1304818"/>
            <a:ext cx="8402320" cy="4972692"/>
          </a:xfrm>
        </p:spPr>
        <p:txBody>
          <a:bodyPr>
            <a:noAutofit/>
          </a:bodyPr>
          <a:lstStyle/>
          <a:p>
            <a:pPr marL="232200" lvl="1" indent="0">
              <a:buNone/>
              <a:defRPr/>
            </a:pPr>
            <a:r>
              <a:rPr lang="nl-NL" sz="1600" b="1" dirty="0"/>
              <a:t>Mavo 4:</a:t>
            </a:r>
          </a:p>
          <a:p>
            <a:pPr lvl="1">
              <a:defRPr/>
            </a:pPr>
            <a:r>
              <a:rPr lang="nl-NL" sz="1400" dirty="0"/>
              <a:t>Elke toets: 4 hoofdstukken (2 nieuwe hoofdstukken en 2 hoofdstukken herhaling uit M3)</a:t>
            </a:r>
          </a:p>
          <a:p>
            <a:pPr marL="2286000" lvl="5" indent="0">
              <a:buNone/>
              <a:defRPr/>
            </a:pPr>
            <a:endParaRPr lang="nl-NL" sz="1600" b="1" i="1" dirty="0"/>
          </a:p>
          <a:p>
            <a:pPr marL="232200" lvl="1" indent="0">
              <a:buNone/>
              <a:defRPr/>
            </a:pPr>
            <a:r>
              <a:rPr lang="nl-NL" sz="1600" b="1" dirty="0"/>
              <a:t>Havo 4:</a:t>
            </a:r>
            <a:endParaRPr lang="nl-NL" sz="1600" b="1" i="1" dirty="0"/>
          </a:p>
          <a:p>
            <a:pPr lvl="1">
              <a:defRPr/>
            </a:pPr>
            <a:r>
              <a:rPr lang="nl-NL" sz="1400" dirty="0"/>
              <a:t>Periode 1: 1 hoofdstuk</a:t>
            </a:r>
          </a:p>
          <a:p>
            <a:pPr lvl="1">
              <a:defRPr/>
            </a:pPr>
            <a:r>
              <a:rPr lang="nl-NL" sz="1400" dirty="0"/>
              <a:t>Periode 2: 2 hoofdstukken</a:t>
            </a:r>
          </a:p>
          <a:p>
            <a:pPr lvl="1">
              <a:defRPr/>
            </a:pPr>
            <a:r>
              <a:rPr lang="nl-NL" sz="1400" dirty="0"/>
              <a:t>Periode 3: 2 hoofdstukken</a:t>
            </a:r>
          </a:p>
          <a:p>
            <a:pPr lvl="1">
              <a:defRPr/>
            </a:pPr>
            <a:r>
              <a:rPr lang="nl-NL" sz="1400" dirty="0"/>
              <a:t>Periode 4: 3 hoofdstukken (2 nieuwe hoofdstukken en 1 hoofdstuk herhaling uit H4)</a:t>
            </a:r>
          </a:p>
          <a:p>
            <a:pPr marL="232200" lvl="1" indent="0">
              <a:buNone/>
              <a:defRPr/>
            </a:pPr>
            <a:r>
              <a:rPr lang="nl-NL" sz="1400" i="1" dirty="0"/>
              <a:t>Transport, voortplanting, genetica, evolutie, ecologie en milieu, gedrag, regeling</a:t>
            </a:r>
          </a:p>
          <a:p>
            <a:pPr marL="232200" lvl="1" indent="0">
              <a:buNone/>
              <a:defRPr/>
            </a:pPr>
            <a:r>
              <a:rPr lang="nl-NL" sz="1400" b="1" dirty="0"/>
              <a:t>Gebruik maken van </a:t>
            </a:r>
            <a:r>
              <a:rPr lang="nl-NL" sz="1400" b="1" dirty="0" err="1"/>
              <a:t>BiNaS</a:t>
            </a:r>
            <a:endParaRPr lang="nl-NL" sz="1400" b="1" dirty="0"/>
          </a:p>
          <a:p>
            <a:pPr lvl="3">
              <a:defRPr/>
            </a:pPr>
            <a:endParaRPr lang="nl-NL" sz="1600" i="1" dirty="0"/>
          </a:p>
          <a:p>
            <a:pPr marL="232200" lvl="1" indent="0">
              <a:buNone/>
              <a:defRPr/>
            </a:pPr>
            <a:r>
              <a:rPr lang="nl-NL" sz="1600" b="1" dirty="0"/>
              <a:t>Havo 5:</a:t>
            </a:r>
          </a:p>
          <a:p>
            <a:pPr lvl="1">
              <a:defRPr/>
            </a:pPr>
            <a:r>
              <a:rPr lang="nl-NL" sz="1400" dirty="0"/>
              <a:t>Elke toets: 5 of 6 hoofdstukken (waarvan 3 – 4 hoofdstukken herhaling uit H4 en H5)</a:t>
            </a:r>
          </a:p>
          <a:p>
            <a:pPr marL="232200" lvl="1" indent="0">
              <a:buNone/>
              <a:defRPr/>
            </a:pPr>
            <a:r>
              <a:rPr lang="nl-NL" sz="1400" i="1" dirty="0"/>
              <a:t>Stofwisseling, DNA, vertering, transport, gaswisseling en uitscheiding, afweer</a:t>
            </a:r>
          </a:p>
          <a:p>
            <a:pPr marL="232200" lvl="1" indent="0">
              <a:buNone/>
              <a:defRPr/>
            </a:pPr>
            <a:r>
              <a:rPr lang="nl-NL" sz="1400" b="1" dirty="0"/>
              <a:t>Gebruik maken van </a:t>
            </a:r>
            <a:r>
              <a:rPr lang="nl-NL" sz="1400" b="1" dirty="0" err="1"/>
              <a:t>BiNaS</a:t>
            </a:r>
            <a:endParaRPr lang="nl-NL" sz="1400" b="1" dirty="0"/>
          </a:p>
          <a:p>
            <a:pPr marL="232200" lvl="1" indent="0">
              <a:buNone/>
              <a:defRPr/>
            </a:pPr>
            <a:endParaRPr lang="nl-NL" sz="1400" i="1" dirty="0"/>
          </a:p>
        </p:txBody>
      </p:sp>
    </p:spTree>
    <p:extLst>
      <p:ext uri="{BB962C8B-B14F-4D97-AF65-F5344CB8AC3E}">
        <p14:creationId xmlns:p14="http://schemas.microsoft.com/office/powerpoint/2010/main" val="125746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641"/>
    </mc:Choice>
    <mc:Fallback xmlns="">
      <p:transition spd="slow" advTm="127641"/>
    </mc:Fallback>
  </mc:AlternateContent>
</p:sld>
</file>

<file path=ppt/theme/theme1.xml><?xml version="1.0" encoding="utf-8"?>
<a:theme xmlns:a="http://schemas.openxmlformats.org/drawingml/2006/main" name="Kantoorthema">
  <a:themeElements>
    <a:clrScheme name="NIftarlake">
      <a:dk1>
        <a:srgbClr val="0A1A5C"/>
      </a:dk1>
      <a:lt1>
        <a:sysClr val="window" lastClr="FFFFFF"/>
      </a:lt1>
      <a:dk2>
        <a:srgbClr val="44546A"/>
      </a:dk2>
      <a:lt2>
        <a:srgbClr val="E7E6E6"/>
      </a:lt2>
      <a:accent1>
        <a:srgbClr val="154A91"/>
      </a:accent1>
      <a:accent2>
        <a:srgbClr val="E26141"/>
      </a:accent2>
      <a:accent3>
        <a:srgbClr val="A5A5A5"/>
      </a:accent3>
      <a:accent4>
        <a:srgbClr val="FFC000"/>
      </a:accent4>
      <a:accent5>
        <a:srgbClr val="154A91"/>
      </a:accent5>
      <a:accent6>
        <a:srgbClr val="009BA1"/>
      </a:accent6>
      <a:hlink>
        <a:srgbClr val="009BA1"/>
      </a:hlink>
      <a:folHlink>
        <a:srgbClr val="009BA1"/>
      </a:folHlink>
    </a:clrScheme>
    <a:fontScheme name="Niftarlak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iftarlake presentatie V2a.potx" id="{ACCB8DD2-F3CA-4C2D-A335-33E09CF4DDBE}" vid="{363A027B-735F-4D2E-9292-3E51388E8A8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96F9D58E11CA4389A85E497BDE9A33" ma:contentTypeVersion="20" ma:contentTypeDescription="Een nieuw document maken." ma:contentTypeScope="" ma:versionID="f5670d6c43a354408c742f99df6ab82a">
  <xsd:schema xmlns:xsd="http://www.w3.org/2001/XMLSchema" xmlns:xs="http://www.w3.org/2001/XMLSchema" xmlns:p="http://schemas.microsoft.com/office/2006/metadata/properties" xmlns:ns2="63cc5f53-95b1-4bae-9339-83b3346e6055" xmlns:ns3="75646cc3-dafe-46cb-ad8a-0c1662b34ce6" targetNamespace="http://schemas.microsoft.com/office/2006/metadata/properties" ma:root="true" ma:fieldsID="fd83e372a271065749efa4d2f6e48629" ns2:_="" ns3:_="">
    <xsd:import namespace="63cc5f53-95b1-4bae-9339-83b3346e6055"/>
    <xsd:import namespace="75646cc3-dafe-46cb-ad8a-0c1662b34ce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cc5f53-95b1-4bae-9339-83b3346e6055" elementFormDefault="qualified">
    <xsd:import namespace="http://schemas.microsoft.com/office/2006/documentManagement/types"/>
    <xsd:import namespace="http://schemas.microsoft.com/office/infopath/2007/PartnerControls"/>
    <xsd:element name="SharedWithUsers" ma:index="4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5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fa0a59a8-528d-4c27-96a3-8b3920f088e9}" ma:internalName="TaxCatchAll" ma:showField="CatchAllData" ma:web="63cc5f53-95b1-4bae-9339-83b3346e605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646cc3-dafe-46cb-ad8a-0c1662b34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9" nillable="true" ma:displayName="Tags" ma:internalName="MediaServiceAutoTags" ma:readOnly="true">
      <xsd:simpleType>
        <xsd:restriction base="dms:Text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Afbeeldingtags" ma:readOnly="false" ma:fieldId="{5cf76f15-5ced-4ddc-b409-7134ff3c332f}" ma:taxonomyMulti="true" ma:sspId="dde8ed53-59b2-4452-b431-ba5103509b5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4" ma:displayName="Inhoudstype"/>
        <xsd:element ref="dc:title" minOccurs="0" maxOccurs="1" ma:index="3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5646cc3-dafe-46cb-ad8a-0c1662b34ce6">
      <Terms xmlns="http://schemas.microsoft.com/office/infopath/2007/PartnerControls"/>
    </lcf76f155ced4ddcb4097134ff3c332f>
    <TaxCatchAll xmlns="63cc5f53-95b1-4bae-9339-83b3346e6055" xsi:nil="true"/>
  </documentManagement>
</p:properties>
</file>

<file path=customXml/itemProps1.xml><?xml version="1.0" encoding="utf-8"?>
<ds:datastoreItem xmlns:ds="http://schemas.openxmlformats.org/officeDocument/2006/customXml" ds:itemID="{DDE61EBD-5DEF-417D-84F9-270A2E6FA72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1A35DF7-757C-4403-88CB-78D48A0155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3cc5f53-95b1-4bae-9339-83b3346e6055"/>
    <ds:schemaRef ds:uri="75646cc3-dafe-46cb-ad8a-0c1662b34ce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70EB6A7-5171-47C3-ABE7-81B11E8D90CD}">
  <ds:schemaRefs>
    <ds:schemaRef ds:uri="http://schemas.microsoft.com/office/2006/metadata/properties"/>
    <ds:schemaRef ds:uri="75646cc3-dafe-46cb-ad8a-0c1662b34ce6"/>
    <ds:schemaRef ds:uri="63cc5f53-95b1-4bae-9339-83b3346e6055"/>
    <ds:schemaRef ds:uri="http://purl.org/dc/dcmitype/"/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Niftarlake presentatie V2</Template>
  <TotalTime>1273</TotalTime>
  <Words>519</Words>
  <Application>Microsoft Macintosh PowerPoint</Application>
  <PresentationFormat>Diavoorstelling (4:3)</PresentationFormat>
  <Paragraphs>110</Paragraphs>
  <Slides>15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19" baseType="lpstr">
      <vt:lpstr>Arial</vt:lpstr>
      <vt:lpstr>Trebuchet MS</vt:lpstr>
      <vt:lpstr>Wingdings</vt:lpstr>
      <vt:lpstr>Kantoorthema</vt:lpstr>
      <vt:lpstr>PowerPoint-presentatie</vt:lpstr>
      <vt:lpstr>Biologie in bovenbouw  havo / atheneum</vt:lpstr>
      <vt:lpstr>Wat gaan we bespreken</vt:lpstr>
      <vt:lpstr>Lesstof in bovenbouw H/A</vt:lpstr>
      <vt:lpstr>Verschil onderbouw H/A – bovenbouw H/A</vt:lpstr>
      <vt:lpstr>Lesstof in bovenbouw H/A</vt:lpstr>
      <vt:lpstr>Verschil mavo - havo</vt:lpstr>
      <vt:lpstr>Verschil mavo - havo</vt:lpstr>
      <vt:lpstr>Lesstof in havo 4</vt:lpstr>
      <vt:lpstr>Verschil havo - vwo</vt:lpstr>
      <vt:lpstr>Wat wordt er van je verwacht?</vt:lpstr>
      <vt:lpstr>Scheikunde nodig?</vt:lpstr>
      <vt:lpstr>VWO: hiervan hoef je niet te schrikken</vt:lpstr>
      <vt:lpstr>Vervolgopleidingen</vt:lpstr>
      <vt:lpstr>Samengevat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Lorette Kraaijenbrink</dc:creator>
  <cp:lastModifiedBy>Pauline</cp:lastModifiedBy>
  <cp:revision>97</cp:revision>
  <cp:lastPrinted>2018-02-06T14:40:21Z</cp:lastPrinted>
  <dcterms:created xsi:type="dcterms:W3CDTF">2017-03-09T16:58:20Z</dcterms:created>
  <dcterms:modified xsi:type="dcterms:W3CDTF">2025-01-30T08:08:29Z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0x010100D096F9D58E11CA4389A85E497BDE9A33</vt:lpwstr>
  </property>
  <property fmtid="{D5CDD505-2E9C-101B-9397-08002B2CF9AE}" pid="3" name="_ExtendedDescription">
    <vt:lpwstr/>
  </property>
  <property fmtid="{D5CDD505-2E9C-101B-9397-08002B2CF9AE}" pid="4" name="MediaServiceImageTags">
    <vt:lpwstr/>
  </property>
</Properties>
</file>