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2" r:id="rId7"/>
    <p:sldId id="266" r:id="rId8"/>
    <p:sldId id="265" r:id="rId9"/>
    <p:sldId id="267" r:id="rId10"/>
    <p:sldId id="268" r:id="rId11"/>
    <p:sldId id="271" r:id="rId12"/>
    <p:sldId id="282" r:id="rId13"/>
    <p:sldId id="283" r:id="rId14"/>
    <p:sldId id="284" r:id="rId15"/>
    <p:sldId id="285" r:id="rId16"/>
    <p:sldId id="277" r:id="rId17"/>
    <p:sldId id="270" r:id="rId18"/>
    <p:sldId id="280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B0830-E98A-934E-94FA-33DE7BA1CF3A}" v="2" dt="2023-01-10T10:59:2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24-01-2023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.nl/studeren/voltijd/profielkeuz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C338D-60FF-79A7-A130-9737A23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B74499E-B076-5213-9AE5-83A56C4CB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42277"/>
              </p:ext>
            </p:extLst>
          </p:nvPr>
        </p:nvGraphicFramePr>
        <p:xfrm>
          <a:off x="736321" y="237511"/>
          <a:ext cx="7707035" cy="6486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516">
                  <a:extLst>
                    <a:ext uri="{9D8B030D-6E8A-4147-A177-3AD203B41FA5}">
                      <a16:colId xmlns:a16="http://schemas.microsoft.com/office/drawing/2014/main" val="375338782"/>
                    </a:ext>
                  </a:extLst>
                </a:gridCol>
                <a:gridCol w="2355642">
                  <a:extLst>
                    <a:ext uri="{9D8B030D-6E8A-4147-A177-3AD203B41FA5}">
                      <a16:colId xmlns:a16="http://schemas.microsoft.com/office/drawing/2014/main" val="189457439"/>
                    </a:ext>
                  </a:extLst>
                </a:gridCol>
                <a:gridCol w="2786877">
                  <a:extLst>
                    <a:ext uri="{9D8B030D-6E8A-4147-A177-3AD203B41FA5}">
                      <a16:colId xmlns:a16="http://schemas.microsoft.com/office/drawing/2014/main" val="1374575758"/>
                    </a:ext>
                  </a:extLst>
                </a:gridCol>
              </a:tblGrid>
              <a:tr h="1228561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Economie &amp; Maatschappij (EM)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59132"/>
                  </a:ext>
                </a:extLst>
              </a:tr>
              <a:tr h="87754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57745" marR="57745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Economie</a:t>
                      </a: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3110"/>
                  </a:ext>
                </a:extLst>
              </a:tr>
              <a:tr h="877544"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0682445"/>
                  </a:ext>
                </a:extLst>
              </a:tr>
              <a:tr h="877544">
                <a:tc rowSpan="4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2345009888"/>
                  </a:ext>
                </a:extLst>
              </a:tr>
              <a:tr h="8775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Bedrijfseconomie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4056750618"/>
                  </a:ext>
                </a:extLst>
              </a:tr>
              <a:tr h="8775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</a:t>
                      </a: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endParaRPr lang="nl-NL" sz="2000" dirty="0">
                        <a:effectLst/>
                      </a:endParaRP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1214771629"/>
                  </a:ext>
                </a:extLst>
              </a:tr>
              <a:tr h="6342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45" marR="57745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57745" marR="57745" marT="0" marB="0"/>
                </a:tc>
                <a:extLst>
                  <a:ext uri="{0D108BD9-81ED-4DB2-BD59-A6C34878D82A}">
                    <a16:rowId xmlns:a16="http://schemas.microsoft.com/office/drawing/2014/main" val="324261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8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9554-9C44-4878-1CC8-878DF66E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DDBB867-B5CD-8961-6905-4F8883063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863197"/>
              </p:ext>
            </p:extLst>
          </p:nvPr>
        </p:nvGraphicFramePr>
        <p:xfrm>
          <a:off x="736321" y="254935"/>
          <a:ext cx="7790161" cy="634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269">
                  <a:extLst>
                    <a:ext uri="{9D8B030D-6E8A-4147-A177-3AD203B41FA5}">
                      <a16:colId xmlns:a16="http://schemas.microsoft.com/office/drawing/2014/main" val="2620538594"/>
                    </a:ext>
                  </a:extLst>
                </a:gridCol>
                <a:gridCol w="2192099">
                  <a:extLst>
                    <a:ext uri="{9D8B030D-6E8A-4147-A177-3AD203B41FA5}">
                      <a16:colId xmlns:a16="http://schemas.microsoft.com/office/drawing/2014/main" val="628788300"/>
                    </a:ext>
                  </a:extLst>
                </a:gridCol>
                <a:gridCol w="3056793">
                  <a:extLst>
                    <a:ext uri="{9D8B030D-6E8A-4147-A177-3AD203B41FA5}">
                      <a16:colId xmlns:a16="http://schemas.microsoft.com/office/drawing/2014/main" val="1418314875"/>
                    </a:ext>
                  </a:extLst>
                </a:gridCol>
              </a:tblGrid>
              <a:tr h="1246013">
                <a:tc gridSpan="3">
                  <a:txBody>
                    <a:bodyPr/>
                    <a:lstStyle/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2800" dirty="0">
                          <a:effectLst/>
                        </a:rPr>
                        <a:t>Natuur &amp; Gezondheid (NG)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15242"/>
                  </a:ext>
                </a:extLst>
              </a:tr>
              <a:tr h="116060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of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96900"/>
                  </a:ext>
                </a:extLst>
              </a:tr>
              <a:tr h="593340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524331"/>
                  </a:ext>
                </a:extLst>
              </a:tr>
              <a:tr h="1009985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63771"/>
                  </a:ext>
                </a:extLst>
              </a:tr>
              <a:tr h="100998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Natuurkunde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29544"/>
                  </a:ext>
                </a:extLst>
              </a:tr>
              <a:tr h="890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354790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FC4B1C2-C4FB-296D-A877-064B324C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71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3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D5BC-5372-06E1-2440-B9E5A078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C30FAB5-C5E6-C046-76F4-2AEC0199A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7487"/>
              </p:ext>
            </p:extLst>
          </p:nvPr>
        </p:nvGraphicFramePr>
        <p:xfrm>
          <a:off x="724090" y="257523"/>
          <a:ext cx="7790517" cy="6342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759">
                  <a:extLst>
                    <a:ext uri="{9D8B030D-6E8A-4147-A177-3AD203B41FA5}">
                      <a16:colId xmlns:a16="http://schemas.microsoft.com/office/drawing/2014/main" val="3051206568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707500147"/>
                    </a:ext>
                  </a:extLst>
                </a:gridCol>
                <a:gridCol w="3197981">
                  <a:extLst>
                    <a:ext uri="{9D8B030D-6E8A-4147-A177-3AD203B41FA5}">
                      <a16:colId xmlns:a16="http://schemas.microsoft.com/office/drawing/2014/main" val="2563180274"/>
                    </a:ext>
                  </a:extLst>
                </a:gridCol>
              </a:tblGrid>
              <a:tr h="1442077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Techniek (NT)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2577"/>
                  </a:ext>
                </a:extLst>
              </a:tr>
              <a:tr h="1201731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Natuurkunde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04182"/>
                  </a:ext>
                </a:extLst>
              </a:tr>
              <a:tr h="785105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Verplicht vrij deel, 1 vak kiezen uit: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97385"/>
                  </a:ext>
                </a:extLst>
              </a:tr>
              <a:tr h="901298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bsm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600124"/>
                  </a:ext>
                </a:extLst>
              </a:tr>
              <a:tr h="90129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Informatica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150381"/>
                  </a:ext>
                </a:extLst>
              </a:tr>
              <a:tr h="10468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894801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E194E915-0C3E-4FD4-FE1D-60702EE6224A}"/>
              </a:ext>
            </a:extLst>
          </p:cNvPr>
          <p:cNvSpPr/>
          <p:nvPr/>
        </p:nvSpPr>
        <p:spPr>
          <a:xfrm>
            <a:off x="5326063" y="9410700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7E09CDB2-2670-14C6-A5A6-79243B34728A}"/>
              </a:ext>
            </a:extLst>
          </p:cNvPr>
          <p:cNvSpPr/>
          <p:nvPr/>
        </p:nvSpPr>
        <p:spPr>
          <a:xfrm>
            <a:off x="5327650" y="101695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E8D973F4-D914-735B-C1A6-0D7D66CDA29B}"/>
              </a:ext>
            </a:extLst>
          </p:cNvPr>
          <p:cNvSpPr/>
          <p:nvPr/>
        </p:nvSpPr>
        <p:spPr>
          <a:xfrm>
            <a:off x="5327650" y="10741025"/>
            <a:ext cx="393700" cy="17938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CAFE7CA-D9B6-A5B4-AC10-3536084B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804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38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Geen negatief advies voor de verplichte profielvakken</a:t>
            </a:r>
          </a:p>
          <a:p>
            <a:pPr>
              <a:defRPr/>
            </a:pPr>
            <a:r>
              <a:rPr lang="nl-NL" b="1" dirty="0"/>
              <a:t>Niet bindend maar wel dwingend en met de inschatting of het vak haalbaar is </a:t>
            </a:r>
          </a:p>
          <a:p>
            <a:pPr>
              <a:defRPr/>
            </a:pPr>
            <a:r>
              <a:rPr lang="nl-NL" b="1" dirty="0"/>
              <a:t>Bedenk dat als het niet lukt in de bovenbouw wisselen niet altijd een optie is…</a:t>
            </a:r>
          </a:p>
        </p:txBody>
      </p:sp>
    </p:spTree>
    <p:extLst>
      <p:ext uri="{BB962C8B-B14F-4D97-AF65-F5344CB8AC3E}">
        <p14:creationId xmlns:p14="http://schemas.microsoft.com/office/powerpoint/2010/main" val="66978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om te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6675">
              <a:spcAft>
                <a:spcPts val="0"/>
              </a:spcAft>
              <a:defRPr/>
            </a:pPr>
            <a:r>
              <a:rPr lang="nl-NL" sz="2800" b="1" spc="-15" dirty="0">
                <a:ea typeface="Arial" charset="0"/>
              </a:rPr>
              <a:t>wisselen </a:t>
            </a:r>
            <a:r>
              <a:rPr lang="nl-NL" sz="2800" b="1" dirty="0">
                <a:ea typeface="Arial" charset="0"/>
              </a:rPr>
              <a:t>vak/</a:t>
            </a:r>
            <a:r>
              <a:rPr lang="nl-NL" sz="2800" b="1" spc="-15" dirty="0">
                <a:ea typeface="Arial" charset="0"/>
              </a:rPr>
              <a:t>profiel in</a:t>
            </a:r>
            <a:r>
              <a:rPr lang="nl-NL" sz="2800" b="1" dirty="0">
                <a:ea typeface="Arial" charset="0"/>
              </a:rPr>
              <a:t> 4</a:t>
            </a:r>
            <a:r>
              <a:rPr lang="nl-NL" sz="2800" b="1" baseline="30000" dirty="0">
                <a:ea typeface="Arial" charset="0"/>
              </a:rPr>
              <a:t>e</a:t>
            </a:r>
            <a:r>
              <a:rPr lang="nl-NL" sz="2800" b="1" dirty="0">
                <a:ea typeface="Arial" charset="0"/>
              </a:rPr>
              <a:t> is</a:t>
            </a:r>
            <a:r>
              <a:rPr lang="nl-NL" sz="2800" b="1" spc="265" dirty="0">
                <a:ea typeface="Arial" charset="0"/>
              </a:rPr>
              <a:t> </a:t>
            </a:r>
            <a:r>
              <a:rPr lang="nl-NL" sz="2800" b="1" spc="-15" dirty="0">
                <a:ea typeface="Arial" charset="0"/>
              </a:rPr>
              <a:t>niet </a:t>
            </a:r>
            <a:r>
              <a:rPr lang="nl-NL" sz="2800" b="1" spc="-20" dirty="0">
                <a:ea typeface="Arial" charset="0"/>
              </a:rPr>
              <a:t>vanzelfsprekend. 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wisseling -&gt;</a:t>
            </a:r>
            <a:r>
              <a:rPr lang="nl-NL" sz="2800" b="1" dirty="0">
                <a:ea typeface="Arial" charset="0"/>
              </a:rPr>
              <a:t> </a:t>
            </a:r>
            <a:r>
              <a:rPr lang="nl-NL" sz="2800" b="1" spc="-20" dirty="0">
                <a:ea typeface="Arial" charset="0"/>
              </a:rPr>
              <a:t>inhaalprogramma.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akkoord</a:t>
            </a:r>
            <a:r>
              <a:rPr lang="nl-NL" sz="2800" b="1" spc="-15" dirty="0">
                <a:ea typeface="Arial" charset="0"/>
              </a:rPr>
              <a:t> </a:t>
            </a:r>
            <a:r>
              <a:rPr lang="nl-NL" sz="2800" b="1" spc="-20" dirty="0">
                <a:ea typeface="Arial" charset="0"/>
              </a:rPr>
              <a:t>ouders, </a:t>
            </a:r>
            <a:r>
              <a:rPr lang="nl-NL" sz="2800" b="1" spc="-15" dirty="0">
                <a:ea typeface="Arial" charset="0"/>
              </a:rPr>
              <a:t>mentor, </a:t>
            </a:r>
            <a:r>
              <a:rPr lang="nl-NL" sz="2800" b="1" spc="-20" dirty="0">
                <a:ea typeface="Arial" charset="0"/>
              </a:rPr>
              <a:t>vakdocent </a:t>
            </a:r>
            <a:r>
              <a:rPr lang="nl-NL" sz="2800" b="1" dirty="0">
                <a:ea typeface="Arial" charset="0"/>
              </a:rPr>
              <a:t>en </a:t>
            </a:r>
            <a:r>
              <a:rPr lang="nl-NL" sz="2800" b="1" spc="-20" dirty="0">
                <a:ea typeface="Arial" charset="0"/>
              </a:rPr>
              <a:t>afdelingsleider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rooster </a:t>
            </a:r>
            <a:r>
              <a:rPr lang="nl-NL" sz="2800" b="1" dirty="0">
                <a:ea typeface="Arial" charset="0"/>
              </a:rPr>
              <a:t>en </a:t>
            </a:r>
            <a:r>
              <a:rPr lang="nl-NL" sz="2800" b="1" spc="-15" dirty="0">
                <a:ea typeface="Arial" charset="0"/>
              </a:rPr>
              <a:t>groepsgrootte moeten </a:t>
            </a:r>
            <a:r>
              <a:rPr lang="nl-NL" sz="2800" b="1" spc="-20" dirty="0">
                <a:ea typeface="Arial" charset="0"/>
              </a:rPr>
              <a:t>dit toelaten.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vóór </a:t>
            </a:r>
            <a:r>
              <a:rPr lang="nl-NL" sz="2800" b="1" dirty="0">
                <a:ea typeface="Arial" charset="0"/>
              </a:rPr>
              <a:t>de </a:t>
            </a:r>
            <a:r>
              <a:rPr lang="nl-NL" sz="2800" b="1" spc="-20" dirty="0">
                <a:ea typeface="Arial" charset="0"/>
              </a:rPr>
              <a:t>herfstvakantie/ aanvang P2.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85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havo naar het atheneum?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3200" b="1" i="1" dirty="0"/>
              <a:t>Op het Atheneum</a:t>
            </a:r>
            <a:r>
              <a:rPr lang="nl-NL" sz="3200" b="1" dirty="0"/>
              <a:t>:</a:t>
            </a:r>
          </a:p>
          <a:p>
            <a:pPr>
              <a:defRPr/>
            </a:pPr>
            <a:r>
              <a:rPr lang="nl-NL" sz="3200" b="1" dirty="0"/>
              <a:t>is een 2</a:t>
            </a:r>
            <a:r>
              <a:rPr lang="nl-NL" sz="3200" b="1" baseline="30000" dirty="0"/>
              <a:t>e</a:t>
            </a:r>
            <a:r>
              <a:rPr lang="nl-NL" sz="3200" b="1" dirty="0"/>
              <a:t> MVT verplicht</a:t>
            </a:r>
          </a:p>
          <a:p>
            <a:pPr>
              <a:defRPr/>
            </a:pPr>
            <a:r>
              <a:rPr lang="nl-NL" sz="3200" b="1" dirty="0"/>
              <a:t>is wiskunde verplicht</a:t>
            </a:r>
          </a:p>
          <a:p>
            <a:pPr>
              <a:defRPr/>
            </a:pPr>
            <a:r>
              <a:rPr lang="nl-NL" sz="3200" b="1" dirty="0"/>
              <a:t>kun je geen BSM kiezen</a:t>
            </a:r>
          </a:p>
          <a:p>
            <a:pPr>
              <a:defRPr/>
            </a:pPr>
            <a:r>
              <a:rPr lang="nl-NL" sz="3200" b="1" i="1" dirty="0"/>
              <a:t>Houd hier bij de profielkeuze eventueel rekening mee!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1027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 </a:t>
            </a: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 havo</a:t>
            </a:r>
          </a:p>
          <a:p>
            <a:pPr lvl="1">
              <a:defRPr/>
            </a:pPr>
            <a:r>
              <a:rPr lang="nl-NL" sz="3200" b="1" dirty="0" err="1"/>
              <a:t>vakbeschrijvingen</a:t>
            </a:r>
            <a:r>
              <a:rPr lang="nl-NL" sz="3200" b="1" dirty="0"/>
              <a:t> </a:t>
            </a:r>
          </a:p>
          <a:p>
            <a:pPr lvl="1">
              <a:defRPr/>
            </a:pPr>
            <a:r>
              <a:rPr lang="nl-NL" sz="3200" b="1" dirty="0"/>
              <a:t>HBO opleidingen met profieleisen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de vakken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nl-NL" sz="43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Informatica (112)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Wiskunde A/B (116)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Bedrijfseconomie (119/121)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Bewegen, Sport en Maatschappij (106)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Kunst (005)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Biologie (002)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nl-NL" altLang="nl-NL" sz="5100" b="1" dirty="0">
                <a:ea typeface="Times New Roman" charset="0"/>
                <a:cs typeface="Times New Roman" charset="0"/>
              </a:rPr>
              <a:t>Onderzoek en Ontwerpen (Hub)</a:t>
            </a:r>
            <a:endParaRPr lang="nl-NL" sz="5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4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nl-NL" sz="4300" dirty="0"/>
          </a:p>
          <a:p>
            <a:pPr fontAlgn="base"/>
            <a:r>
              <a:rPr lang="nl-NL" sz="3500" b="1" dirty="0"/>
              <a:t>Deze avond beschikbaar bij de keuken voor vragen.</a:t>
            </a:r>
          </a:p>
          <a:p>
            <a:pPr fontAlgn="base"/>
            <a:r>
              <a:rPr lang="nl-NL" sz="3500" b="1" dirty="0" err="1"/>
              <a:t>p.edzes@niftarlake.nl</a:t>
            </a:r>
            <a:endParaRPr lang="nl-NL" sz="35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16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Havo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 van 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/>
              <a:t>Planning profielkeuze</a:t>
            </a: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H3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nl-NL" sz="2800" dirty="0"/>
              <a:t>Sept start	:	</a:t>
            </a:r>
            <a:r>
              <a:rPr lang="nl-NL" sz="2800" dirty="0" err="1"/>
              <a:t>Qompas</a:t>
            </a:r>
            <a:r>
              <a:rPr lang="nl-NL" sz="2800" dirty="0"/>
              <a:t> profielkeuze stappenplan </a:t>
            </a:r>
          </a:p>
          <a:p>
            <a:pPr>
              <a:defRPr/>
            </a:pPr>
            <a:r>
              <a:rPr lang="nl-NL" sz="2800" dirty="0"/>
              <a:t>Jan/Feb	:	Vakkenvoorlichting door docenten </a:t>
            </a:r>
          </a:p>
          <a:p>
            <a:pPr>
              <a:defRPr/>
            </a:pPr>
            <a:r>
              <a:rPr lang="nl-NL" sz="2800" dirty="0"/>
              <a:t>24 januari	:	Ouderavond over de profielkeuze</a:t>
            </a:r>
          </a:p>
          <a:p>
            <a:pPr>
              <a:defRPr/>
            </a:pPr>
            <a:r>
              <a:rPr lang="nl-NL" sz="2800" dirty="0"/>
              <a:t>Week 5	:	rapport + (vak)advies</a:t>
            </a:r>
          </a:p>
          <a:p>
            <a:pPr>
              <a:defRPr/>
            </a:pPr>
            <a:r>
              <a:rPr lang="nl-NL" sz="2800" dirty="0"/>
              <a:t>8 Februari	:	Voorlopige profielkeuze</a:t>
            </a:r>
          </a:p>
          <a:p>
            <a:pPr>
              <a:defRPr/>
            </a:pPr>
            <a:r>
              <a:rPr lang="nl-NL" sz="2800" dirty="0"/>
              <a:t>16 Maart	:	Definitieve profielkeuze, NB 				wijzigen hierna niet meer 					mogelijk!</a:t>
            </a:r>
          </a:p>
          <a:p>
            <a:pPr>
              <a:defRPr/>
            </a:pPr>
            <a:r>
              <a:rPr lang="nl-NL" sz="2800" dirty="0"/>
              <a:t>Begin Juli	:	Overgangsvergaderingen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zoektocht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>
                <a:hlinkClick r:id="rId2"/>
              </a:rPr>
              <a:t>https://www.han.nl/studeren/voltijd/profielkeuze/</a:t>
            </a: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nl-NL" sz="3200" b="1" dirty="0"/>
              <a:t>algemeen deel (50%)</a:t>
            </a:r>
          </a:p>
          <a:p>
            <a:pPr lvl="1">
              <a:defRPr/>
            </a:pP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profieldeel  (40%)</a:t>
            </a:r>
          </a:p>
          <a:p>
            <a:pPr marL="457200" lvl="1" indent="0">
              <a:buNone/>
              <a:defRPr/>
            </a:pPr>
            <a:endParaRPr lang="nl-NL" sz="3200" b="1" dirty="0"/>
          </a:p>
          <a:p>
            <a:pPr lvl="1">
              <a:defRPr/>
            </a:pPr>
            <a:r>
              <a:rPr lang="nl-NL" sz="3200" b="1" dirty="0"/>
              <a:t>verplicht vrij keuze deel (10%)</a:t>
            </a:r>
          </a:p>
        </p:txBody>
      </p:sp>
    </p:spTree>
    <p:extLst>
      <p:ext uri="{BB962C8B-B14F-4D97-AF65-F5344CB8AC3E}">
        <p14:creationId xmlns:p14="http://schemas.microsoft.com/office/powerpoint/2010/main" val="144534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 (h4)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 (h4)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loopbaanoriëntatie (lob)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werkweek (h4)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profielwerkstuk (h5)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27670-6DA2-3916-26C5-3EBE24BC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7736214-7AB9-4F92-4CB7-9D1008A73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482287"/>
              </p:ext>
            </p:extLst>
          </p:nvPr>
        </p:nvGraphicFramePr>
        <p:xfrm>
          <a:off x="712519" y="296883"/>
          <a:ext cx="7790212" cy="6305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791">
                  <a:extLst>
                    <a:ext uri="{9D8B030D-6E8A-4147-A177-3AD203B41FA5}">
                      <a16:colId xmlns:a16="http://schemas.microsoft.com/office/drawing/2014/main" val="4031338905"/>
                    </a:ext>
                  </a:extLst>
                </a:gridCol>
                <a:gridCol w="4799421">
                  <a:extLst>
                    <a:ext uri="{9D8B030D-6E8A-4147-A177-3AD203B41FA5}">
                      <a16:colId xmlns:a16="http://schemas.microsoft.com/office/drawing/2014/main" val="503419888"/>
                    </a:ext>
                  </a:extLst>
                </a:gridCol>
              </a:tblGrid>
              <a:tr h="1505384">
                <a:tc gridSpan="2"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Cultuur &amp; Maatschappij (CM)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49705"/>
                  </a:ext>
                </a:extLst>
              </a:tr>
              <a:tr h="3054810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Verplichte profiel- en profielkeuzevakken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Frans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Duits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Kunst Beeldende Vorming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Kunst Muziek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Aardrijkskunde </a:t>
                      </a:r>
                      <a:r>
                        <a:rPr lang="nl-NL" sz="2400" i="1" dirty="0">
                          <a:effectLst/>
                        </a:rPr>
                        <a:t>of</a:t>
                      </a:r>
                      <a:r>
                        <a:rPr lang="nl-NL" sz="2400" dirty="0">
                          <a:effectLst/>
                        </a:rPr>
                        <a:t> economie</a:t>
                      </a:r>
                    </a:p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843366"/>
                  </a:ext>
                </a:extLst>
              </a:tr>
              <a:tr h="1745605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 </a:t>
                      </a:r>
                    </a:p>
                    <a:p>
                      <a:r>
                        <a:rPr lang="nl-NL" sz="2400">
                          <a:effectLst/>
                        </a:rPr>
                        <a:t>Verplicht vrije deel, 1 vak kiezen uit: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400" dirty="0" err="1">
                          <a:effectLst/>
                        </a:rPr>
                        <a:t>ak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beco</a:t>
                      </a:r>
                      <a:r>
                        <a:rPr lang="en-US" sz="2400" dirty="0">
                          <a:effectLst/>
                        </a:rPr>
                        <a:t>, bi, </a:t>
                      </a:r>
                      <a:r>
                        <a:rPr lang="en-US" sz="2400" dirty="0" err="1">
                          <a:effectLst/>
                        </a:rPr>
                        <a:t>ec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wiA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6018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13AAB8-CE5C-BC2E-70F1-A8D70030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505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EB6A7-5171-47C3-ABE7-81B11E8D90CD}">
  <ds:schemaRefs>
    <ds:schemaRef ds:uri="http://www.w3.org/XML/1998/namespace"/>
    <ds:schemaRef ds:uri="http://purl.org/dc/dcmitype/"/>
    <ds:schemaRef ds:uri="a46b2051-1b07-4389-8485-8ceb7ebdd8d8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bd7aa22-717a-49c7-bfab-6798ea365d70"/>
  </ds:schemaRefs>
</ds:datastoreItem>
</file>

<file path=customXml/itemProps3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366</TotalTime>
  <Words>747</Words>
  <Application>Microsoft Macintosh PowerPoint</Application>
  <PresentationFormat>Diavoorstelling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Kantoorthema</vt:lpstr>
      <vt:lpstr>PowerPoint-presentatie</vt:lpstr>
      <vt:lpstr>      Profielkeuze in Havo 3</vt:lpstr>
      <vt:lpstr>Programma van vanavond</vt:lpstr>
      <vt:lpstr>Planning profielkeuze H3</vt:lpstr>
      <vt:lpstr>De zoektocht</vt:lpstr>
      <vt:lpstr>Vier profielen</vt:lpstr>
      <vt:lpstr>De vier profielen</vt:lpstr>
      <vt:lpstr>Algemeen deel</vt:lpstr>
      <vt:lpstr>PowerPoint-presentatie</vt:lpstr>
      <vt:lpstr>PowerPoint-presentatie</vt:lpstr>
      <vt:lpstr>PowerPoint-presentatie</vt:lpstr>
      <vt:lpstr>PowerPoint-presentatie</vt:lpstr>
      <vt:lpstr>Profieleisen</vt:lpstr>
      <vt:lpstr>Belangrijk om te weten</vt:lpstr>
      <vt:lpstr>Na de havo naar het atheneum?</vt:lpstr>
      <vt:lpstr>Meer informatie</vt:lpstr>
      <vt:lpstr>Toelichting op de vakken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 Edzes</cp:lastModifiedBy>
  <cp:revision>81</cp:revision>
  <cp:lastPrinted>2018-02-06T14:40:21Z</cp:lastPrinted>
  <dcterms:created xsi:type="dcterms:W3CDTF">2017-03-09T16:58:20Z</dcterms:created>
  <dcterms:modified xsi:type="dcterms:W3CDTF">2023-01-24T13:28:23Z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