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2" r:id="rId7"/>
    <p:sldId id="266" r:id="rId8"/>
    <p:sldId id="265" r:id="rId9"/>
    <p:sldId id="267" r:id="rId10"/>
    <p:sldId id="268" r:id="rId11"/>
    <p:sldId id="271" r:id="rId12"/>
    <p:sldId id="284" r:id="rId13"/>
    <p:sldId id="282" r:id="rId14"/>
    <p:sldId id="283" r:id="rId15"/>
    <p:sldId id="285" r:id="rId16"/>
    <p:sldId id="277" r:id="rId17"/>
    <p:sldId id="270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C2E9A-FC72-F748-9B34-553D657B3A3B}" v="8" dt="2023-01-10T10:15:35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5707"/>
  </p:normalViewPr>
  <p:slideViewPr>
    <p:cSldViewPr snapToGrid="0">
      <p:cViewPr varScale="1">
        <p:scale>
          <a:sx n="104" d="100"/>
          <a:sy n="104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24-01-2023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ftarlake.nl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burguniversity.edu/nl/onderwijs/bacheloropleidingen/studiekeuze/profielkeuze" TargetMode="External"/><Relationship Id="rId2" Type="http://schemas.openxmlformats.org/officeDocument/2006/relationships/hyperlink" Target="https://www.ru.nl/opleidingen/bacheloropleidingen/hulp-bij-studiekeuze/hulp-profielkeuz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7D8FD-59C7-8094-D022-05471579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0DB9C6E-78C5-1DE1-57D3-349F331A98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21919"/>
              </p:ext>
            </p:extLst>
          </p:nvPr>
        </p:nvGraphicFramePr>
        <p:xfrm>
          <a:off x="736321" y="217121"/>
          <a:ext cx="7774305" cy="6423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174">
                  <a:extLst>
                    <a:ext uri="{9D8B030D-6E8A-4147-A177-3AD203B41FA5}">
                      <a16:colId xmlns:a16="http://schemas.microsoft.com/office/drawing/2014/main" val="4020610556"/>
                    </a:ext>
                  </a:extLst>
                </a:gridCol>
                <a:gridCol w="2328757">
                  <a:extLst>
                    <a:ext uri="{9D8B030D-6E8A-4147-A177-3AD203B41FA5}">
                      <a16:colId xmlns:a16="http://schemas.microsoft.com/office/drawing/2014/main" val="528459869"/>
                    </a:ext>
                  </a:extLst>
                </a:gridCol>
                <a:gridCol w="2829374">
                  <a:extLst>
                    <a:ext uri="{9D8B030D-6E8A-4147-A177-3AD203B41FA5}">
                      <a16:colId xmlns:a16="http://schemas.microsoft.com/office/drawing/2014/main" val="2073690840"/>
                    </a:ext>
                  </a:extLst>
                </a:gridCol>
              </a:tblGrid>
              <a:tr h="1439465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Economie &amp; Maatschappij (EM)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09418"/>
                  </a:ext>
                </a:extLst>
              </a:tr>
              <a:tr h="1199554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of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Economie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244" marR="6824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213947"/>
                  </a:ext>
                </a:extLst>
              </a:tr>
              <a:tr h="899666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3957305781"/>
                  </a:ext>
                </a:extLst>
              </a:tr>
              <a:tr h="692003">
                <a:tc rowSpan="4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3501514602"/>
                  </a:ext>
                </a:extLst>
              </a:tr>
              <a:tr h="69200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Bedrijfseconomie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bi, du,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126965189"/>
                  </a:ext>
                </a:extLst>
              </a:tr>
              <a:tr h="69200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2095275852"/>
                  </a:ext>
                </a:extLst>
              </a:tr>
              <a:tr h="75110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44" marR="68244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244" marR="68244" marT="0" marB="0"/>
                </a:tc>
                <a:extLst>
                  <a:ext uri="{0D108BD9-81ED-4DB2-BD59-A6C34878D82A}">
                    <a16:rowId xmlns:a16="http://schemas.microsoft.com/office/drawing/2014/main" val="2601181541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31FCA04B-9A92-79EB-2B5D-1BE92D1BF8BC}"/>
              </a:ext>
            </a:extLst>
          </p:cNvPr>
          <p:cNvSpPr/>
          <p:nvPr/>
        </p:nvSpPr>
        <p:spPr>
          <a:xfrm>
            <a:off x="5314950" y="92662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D350ED21-62C5-8B0A-776B-66369DCEDD6C}"/>
              </a:ext>
            </a:extLst>
          </p:cNvPr>
          <p:cNvSpPr/>
          <p:nvPr/>
        </p:nvSpPr>
        <p:spPr>
          <a:xfrm>
            <a:off x="5316538" y="98377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83DD3020-9C3D-549D-BDFE-1D960913A4A5}"/>
              </a:ext>
            </a:extLst>
          </p:cNvPr>
          <p:cNvSpPr/>
          <p:nvPr/>
        </p:nvSpPr>
        <p:spPr>
          <a:xfrm>
            <a:off x="5316538" y="104092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Gestreepte pijl rechts 7">
            <a:extLst>
              <a:ext uri="{FF2B5EF4-FFF2-40B4-BE49-F238E27FC236}">
                <a16:creationId xmlns:a16="http://schemas.microsoft.com/office/drawing/2014/main" id="{38EDC1DE-03BA-3A91-D36F-9D2EC96793FE}"/>
              </a:ext>
            </a:extLst>
          </p:cNvPr>
          <p:cNvSpPr/>
          <p:nvPr/>
        </p:nvSpPr>
        <p:spPr>
          <a:xfrm flipV="1">
            <a:off x="5314950" y="10928350"/>
            <a:ext cx="393700" cy="19685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73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DF24A-3A90-7FA1-4105-1B6DBA82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9316F7E-C0D5-47BA-4B0A-E7F8B7146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05789"/>
              </p:ext>
            </p:extLst>
          </p:nvPr>
        </p:nvGraphicFramePr>
        <p:xfrm>
          <a:off x="736321" y="246185"/>
          <a:ext cx="7762909" cy="6362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4883">
                  <a:extLst>
                    <a:ext uri="{9D8B030D-6E8A-4147-A177-3AD203B41FA5}">
                      <a16:colId xmlns:a16="http://schemas.microsoft.com/office/drawing/2014/main" val="913476548"/>
                    </a:ext>
                  </a:extLst>
                </a:gridCol>
                <a:gridCol w="2151926">
                  <a:extLst>
                    <a:ext uri="{9D8B030D-6E8A-4147-A177-3AD203B41FA5}">
                      <a16:colId xmlns:a16="http://schemas.microsoft.com/office/drawing/2014/main" val="2064909850"/>
                    </a:ext>
                  </a:extLst>
                </a:gridCol>
                <a:gridCol w="3046100">
                  <a:extLst>
                    <a:ext uri="{9D8B030D-6E8A-4147-A177-3AD203B41FA5}">
                      <a16:colId xmlns:a16="http://schemas.microsoft.com/office/drawing/2014/main" val="2634846050"/>
                    </a:ext>
                  </a:extLst>
                </a:gridCol>
              </a:tblGrid>
              <a:tr h="1244440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Gezondheid (NG)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141992"/>
                  </a:ext>
                </a:extLst>
              </a:tr>
              <a:tr h="1185181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20097"/>
                  </a:ext>
                </a:extLst>
              </a:tr>
              <a:tr h="888886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275302"/>
                  </a:ext>
                </a:extLst>
              </a:tr>
              <a:tr h="1017211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Aardrijkskunde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na,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969054"/>
                  </a:ext>
                </a:extLst>
              </a:tr>
              <a:tr h="101721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Natuurkunde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942193"/>
                  </a:ext>
                </a:extLst>
              </a:tr>
              <a:tr h="88888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08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02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3D139-2D28-BEB5-291B-FBD73229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D9C41BA-E502-5C29-63F3-F527FEC1E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80433"/>
              </p:ext>
            </p:extLst>
          </p:nvPr>
        </p:nvGraphicFramePr>
        <p:xfrm>
          <a:off x="736321" y="257909"/>
          <a:ext cx="7762910" cy="635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9600">
                  <a:extLst>
                    <a:ext uri="{9D8B030D-6E8A-4147-A177-3AD203B41FA5}">
                      <a16:colId xmlns:a16="http://schemas.microsoft.com/office/drawing/2014/main" val="2122202260"/>
                    </a:ext>
                  </a:extLst>
                </a:gridCol>
                <a:gridCol w="1677210">
                  <a:extLst>
                    <a:ext uri="{9D8B030D-6E8A-4147-A177-3AD203B41FA5}">
                      <a16:colId xmlns:a16="http://schemas.microsoft.com/office/drawing/2014/main" val="1892224408"/>
                    </a:ext>
                  </a:extLst>
                </a:gridCol>
                <a:gridCol w="3046100">
                  <a:extLst>
                    <a:ext uri="{9D8B030D-6E8A-4147-A177-3AD203B41FA5}">
                      <a16:colId xmlns:a16="http://schemas.microsoft.com/office/drawing/2014/main" val="3573133219"/>
                    </a:ext>
                  </a:extLst>
                </a:gridCol>
              </a:tblGrid>
              <a:tr h="1422431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Natuur &amp; Techniek (NT)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987658"/>
                  </a:ext>
                </a:extLst>
              </a:tr>
              <a:tr h="1185359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profielvakken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B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Natuurkunde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Scheikunde</a:t>
                      </a:r>
                    </a:p>
                    <a:p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197898"/>
                  </a:ext>
                </a:extLst>
              </a:tr>
              <a:tr h="889019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464783"/>
                  </a:ext>
                </a:extLst>
              </a:tr>
              <a:tr h="1024591">
                <a:tc rowSpan="3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Biologie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4360838"/>
                  </a:ext>
                </a:extLst>
              </a:tr>
              <a:tr h="81967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Informatica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</a:t>
                      </a:r>
                      <a:r>
                        <a:rPr lang="nl-NL" sz="2000" dirty="0" err="1">
                          <a:effectLst/>
                        </a:rPr>
                        <a:t>oo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303466"/>
                  </a:ext>
                </a:extLst>
              </a:tr>
              <a:tr h="88901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Onderzoek &amp; Ontwerpen             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fa, in,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endParaRPr lang="nl-NL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8692372"/>
                  </a:ext>
                </a:extLst>
              </a:tr>
            </a:tbl>
          </a:graphicData>
        </a:graphic>
      </p:graphicFrame>
      <p:sp>
        <p:nvSpPr>
          <p:cNvPr id="5" name="Gestreepte pijl rechts 4">
            <a:extLst>
              <a:ext uri="{FF2B5EF4-FFF2-40B4-BE49-F238E27FC236}">
                <a16:creationId xmlns:a16="http://schemas.microsoft.com/office/drawing/2014/main" id="{1F5DF9F3-954C-F651-8C2F-2C18227911F9}"/>
              </a:ext>
            </a:extLst>
          </p:cNvPr>
          <p:cNvSpPr/>
          <p:nvPr/>
        </p:nvSpPr>
        <p:spPr>
          <a:xfrm>
            <a:off x="5300663" y="88598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6" name="Gestreepte pijl rechts 5">
            <a:extLst>
              <a:ext uri="{FF2B5EF4-FFF2-40B4-BE49-F238E27FC236}">
                <a16:creationId xmlns:a16="http://schemas.microsoft.com/office/drawing/2014/main" id="{6DB7A005-D216-58A7-F37C-7537A264819C}"/>
              </a:ext>
            </a:extLst>
          </p:cNvPr>
          <p:cNvSpPr/>
          <p:nvPr/>
        </p:nvSpPr>
        <p:spPr>
          <a:xfrm>
            <a:off x="5302250" y="94313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7" name="Gestreepte pijl rechts 6">
            <a:extLst>
              <a:ext uri="{FF2B5EF4-FFF2-40B4-BE49-F238E27FC236}">
                <a16:creationId xmlns:a16="http://schemas.microsoft.com/office/drawing/2014/main" id="{C89B938C-D682-7BE0-84D0-60309D9E6A4F}"/>
              </a:ext>
            </a:extLst>
          </p:cNvPr>
          <p:cNvSpPr/>
          <p:nvPr/>
        </p:nvSpPr>
        <p:spPr>
          <a:xfrm>
            <a:off x="5302250" y="10002838"/>
            <a:ext cx="393700" cy="179387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50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Profieleisen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nl-NL" sz="3200" b="1" dirty="0"/>
              <a:t>Geen negatief advies voor de verplichte profielvakken</a:t>
            </a:r>
          </a:p>
          <a:p>
            <a:pPr>
              <a:defRPr/>
            </a:pPr>
            <a:r>
              <a:rPr lang="nl-NL" sz="3200" b="1" dirty="0"/>
              <a:t>Niet bindend maar wel dwingend en met de inschatting of het vak haalbaar is </a:t>
            </a:r>
          </a:p>
          <a:p>
            <a:pPr>
              <a:defRPr/>
            </a:pPr>
            <a:r>
              <a:rPr lang="nl-NL" sz="3200" b="1" dirty="0"/>
              <a:t>Bedenk dat als het niet lukt in de bovenbouw wisselen niet altijd een optie is…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66978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 om te weten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6675">
              <a:spcAft>
                <a:spcPts val="0"/>
              </a:spcAft>
              <a:defRPr/>
            </a:pPr>
            <a:r>
              <a:rPr lang="nl-NL" sz="2800" b="1" spc="-15" dirty="0">
                <a:ea typeface="Arial" charset="0"/>
              </a:rPr>
              <a:t>wisselen </a:t>
            </a:r>
            <a:r>
              <a:rPr lang="nl-NL" sz="2800" b="1" dirty="0">
                <a:ea typeface="Arial" charset="0"/>
              </a:rPr>
              <a:t>vak/</a:t>
            </a:r>
            <a:r>
              <a:rPr lang="nl-NL" sz="2800" b="1" spc="-15" dirty="0">
                <a:ea typeface="Arial" charset="0"/>
              </a:rPr>
              <a:t>profiel in</a:t>
            </a:r>
            <a:r>
              <a:rPr lang="nl-NL" sz="2800" b="1" dirty="0">
                <a:ea typeface="Arial" charset="0"/>
              </a:rPr>
              <a:t> 4</a:t>
            </a:r>
            <a:r>
              <a:rPr lang="nl-NL" sz="2800" b="1" baseline="30000" dirty="0">
                <a:ea typeface="Arial" charset="0"/>
              </a:rPr>
              <a:t>e</a:t>
            </a:r>
            <a:r>
              <a:rPr lang="nl-NL" sz="2800" b="1" dirty="0">
                <a:ea typeface="Arial" charset="0"/>
              </a:rPr>
              <a:t> is</a:t>
            </a:r>
            <a:r>
              <a:rPr lang="nl-NL" sz="2800" b="1" spc="265" dirty="0">
                <a:ea typeface="Arial" charset="0"/>
              </a:rPr>
              <a:t> </a:t>
            </a:r>
            <a:r>
              <a:rPr lang="nl-NL" sz="2800" b="1" spc="-15" dirty="0">
                <a:ea typeface="Arial" charset="0"/>
              </a:rPr>
              <a:t>niet </a:t>
            </a:r>
            <a:r>
              <a:rPr lang="nl-NL" sz="2800" b="1" spc="-20" dirty="0">
                <a:ea typeface="Arial" charset="0"/>
              </a:rPr>
              <a:t>vanzelfsprekend;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wisseling -&gt;</a:t>
            </a:r>
            <a:r>
              <a:rPr lang="nl-NL" sz="2800" b="1" dirty="0">
                <a:ea typeface="Arial" charset="0"/>
              </a:rPr>
              <a:t> </a:t>
            </a:r>
            <a:r>
              <a:rPr lang="nl-NL" sz="2800" b="1" spc="-20" dirty="0">
                <a:ea typeface="Arial" charset="0"/>
              </a:rPr>
              <a:t>inhaalprogramma;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akkoord</a:t>
            </a:r>
            <a:r>
              <a:rPr lang="nl-NL" sz="2800" b="1" spc="-15" dirty="0">
                <a:ea typeface="Arial" charset="0"/>
              </a:rPr>
              <a:t> </a:t>
            </a:r>
            <a:r>
              <a:rPr lang="nl-NL" sz="2800" b="1" spc="-20" dirty="0">
                <a:ea typeface="Arial" charset="0"/>
              </a:rPr>
              <a:t>ouders, </a:t>
            </a:r>
            <a:r>
              <a:rPr lang="nl-NL" sz="2800" b="1" spc="-15" dirty="0">
                <a:ea typeface="Arial" charset="0"/>
              </a:rPr>
              <a:t>mentor, </a:t>
            </a:r>
            <a:r>
              <a:rPr lang="nl-NL" sz="2800" b="1" spc="-20" dirty="0">
                <a:ea typeface="Arial" charset="0"/>
              </a:rPr>
              <a:t>vakdocent </a:t>
            </a:r>
            <a:r>
              <a:rPr lang="nl-NL" sz="2800" b="1" dirty="0">
                <a:ea typeface="Arial" charset="0"/>
              </a:rPr>
              <a:t>en </a:t>
            </a:r>
            <a:r>
              <a:rPr lang="nl-NL" sz="2800" b="1" spc="-20" dirty="0">
                <a:ea typeface="Arial" charset="0"/>
              </a:rPr>
              <a:t>afdelingsleider;</a:t>
            </a:r>
          </a:p>
          <a:p>
            <a:pPr marL="66675">
              <a:spcAft>
                <a:spcPts val="0"/>
              </a:spcAft>
              <a:defRPr/>
            </a:pPr>
            <a:r>
              <a:rPr lang="nl-NL" sz="2800" b="1" spc="-20" dirty="0">
                <a:ea typeface="Arial" charset="0"/>
              </a:rPr>
              <a:t>rooster </a:t>
            </a:r>
            <a:r>
              <a:rPr lang="nl-NL" sz="2800" b="1" dirty="0">
                <a:ea typeface="Arial" charset="0"/>
              </a:rPr>
              <a:t>en </a:t>
            </a:r>
            <a:r>
              <a:rPr lang="nl-NL" sz="2800" b="1" spc="-15" dirty="0">
                <a:ea typeface="Arial" charset="0"/>
              </a:rPr>
              <a:t>groepsgrootte moeten </a:t>
            </a:r>
            <a:r>
              <a:rPr lang="nl-NL" sz="2800" b="1" spc="-20" dirty="0">
                <a:ea typeface="Arial" charset="0"/>
              </a:rPr>
              <a:t>dit toelaten;</a:t>
            </a:r>
          </a:p>
        </p:txBody>
      </p:sp>
    </p:spTree>
    <p:extLst>
      <p:ext uri="{BB962C8B-B14F-4D97-AF65-F5344CB8AC3E}">
        <p14:creationId xmlns:p14="http://schemas.microsoft.com/office/powerpoint/2010/main" val="57085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nl-NL" sz="3200" b="1" dirty="0"/>
              <a:t> </a:t>
            </a:r>
          </a:p>
          <a:p>
            <a:pPr marL="457200" lvl="1" indent="0">
              <a:buNone/>
              <a:defRPr/>
            </a:pPr>
            <a:r>
              <a:rPr lang="nl-NL" sz="3200" b="1" dirty="0">
                <a:hlinkClick r:id="rId2"/>
              </a:rPr>
              <a:t>www.niftarlake.nl</a:t>
            </a: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profielkeuzenota atheneum</a:t>
            </a:r>
          </a:p>
          <a:p>
            <a:pPr lvl="1">
              <a:defRPr/>
            </a:pPr>
            <a:r>
              <a:rPr lang="nl-NL" sz="3200" b="1" dirty="0" err="1"/>
              <a:t>vakbeschrijvingen</a:t>
            </a:r>
            <a:r>
              <a:rPr lang="nl-NL" sz="3200" b="1" dirty="0"/>
              <a:t> </a:t>
            </a:r>
          </a:p>
          <a:p>
            <a:pPr lvl="1">
              <a:defRPr/>
            </a:pPr>
            <a:r>
              <a:rPr lang="nl-NL" sz="3200" b="1" dirty="0"/>
              <a:t>WO opleidingen met profieleisen</a:t>
            </a:r>
          </a:p>
          <a:p>
            <a:pPr lvl="1">
              <a:defRPr/>
            </a:pPr>
            <a:r>
              <a:rPr lang="nl-NL" sz="3200" b="1" dirty="0"/>
              <a:t>HBO opleidingen met profieleisen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602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op de vakken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nl-NL" sz="3500" b="1" dirty="0"/>
              <a:t>Informatica (112) </a:t>
            </a:r>
          </a:p>
          <a:p>
            <a:pPr fontAlgn="base"/>
            <a:r>
              <a:rPr lang="nl-NL" sz="3500" b="1" dirty="0"/>
              <a:t>Wiskunde a/b/c/d (118) </a:t>
            </a:r>
          </a:p>
          <a:p>
            <a:pPr fontAlgn="base"/>
            <a:r>
              <a:rPr lang="nl-NL" sz="3500" b="1" dirty="0"/>
              <a:t>Bedrijfseconomie (119/121)</a:t>
            </a:r>
          </a:p>
          <a:p>
            <a:pPr fontAlgn="base"/>
            <a:r>
              <a:rPr lang="nl-NL" sz="3500" b="1" dirty="0"/>
              <a:t>Onderzoek en Ontwerpen (Hub)  </a:t>
            </a:r>
          </a:p>
          <a:p>
            <a:pPr fontAlgn="base"/>
            <a:r>
              <a:rPr lang="nl-NL" sz="3500" b="1" dirty="0"/>
              <a:t>Kunst (005)</a:t>
            </a:r>
          </a:p>
          <a:p>
            <a:pPr fontAlgn="base"/>
            <a:r>
              <a:rPr lang="nl-NL" sz="3500" b="1" dirty="0"/>
              <a:t>Biologie (002)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654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nl-NL" sz="4300" dirty="0"/>
          </a:p>
          <a:p>
            <a:pPr fontAlgn="base"/>
            <a:r>
              <a:rPr lang="nl-NL" sz="3500" b="1" dirty="0"/>
              <a:t>Deze avond beschikbaar bij de keuken voor vragen.</a:t>
            </a:r>
          </a:p>
          <a:p>
            <a:pPr fontAlgn="base"/>
            <a:r>
              <a:rPr lang="nl-NL" sz="3500" b="1" dirty="0" err="1"/>
              <a:t>p.edzes@niftarlake.nl</a:t>
            </a:r>
            <a:endParaRPr lang="nl-NL" sz="3500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71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br>
              <a:rPr lang="nl-NL" altLang="nl-NL" sz="5400" dirty="0"/>
            </a:br>
            <a:r>
              <a:rPr lang="nl-NL" altLang="nl-NL" sz="5400" dirty="0"/>
              <a:t> Profielkeuze in Atheneum 3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sz="3600" dirty="0"/>
              <a:t>Pauline </a:t>
            </a:r>
            <a:r>
              <a:rPr lang="nl-NL" altLang="nl-NL" sz="3600" dirty="0" err="1"/>
              <a:t>Edzes</a:t>
            </a:r>
            <a:r>
              <a:rPr lang="nl-NL" altLang="nl-NL" sz="3600" dirty="0"/>
              <a:t>, decaan</a:t>
            </a:r>
            <a:endParaRPr lang="nl-NL" dirty="0"/>
          </a:p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Programma van vanavond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nl-NL" altLang="nl-NL" sz="3200" b="1" dirty="0"/>
          </a:p>
          <a:p>
            <a:pPr>
              <a:defRPr/>
            </a:pPr>
            <a:r>
              <a:rPr lang="nl-NL" altLang="nl-NL" sz="3200" b="1" dirty="0"/>
              <a:t>Planning profielkeuze</a:t>
            </a:r>
          </a:p>
          <a:p>
            <a:pPr>
              <a:defRPr/>
            </a:pPr>
            <a:r>
              <a:rPr lang="nl-NL" altLang="nl-NL" sz="3200" b="1" dirty="0"/>
              <a:t>Uitleg over de profielen</a:t>
            </a:r>
          </a:p>
          <a:p>
            <a:pPr>
              <a:defRPr/>
            </a:pPr>
            <a:r>
              <a:rPr lang="nl-NL" altLang="nl-NL" sz="3200" b="1" dirty="0"/>
              <a:t>Toelichting op de vakken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profielkeuze A3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nl-NL" sz="2800" dirty="0"/>
              <a:t>Sept start	:	</a:t>
            </a:r>
            <a:r>
              <a:rPr lang="nl-NL" sz="2800" dirty="0" err="1"/>
              <a:t>Qompas</a:t>
            </a:r>
            <a:r>
              <a:rPr lang="nl-NL" sz="2800" dirty="0"/>
              <a:t> profielkeuze stappenplan </a:t>
            </a:r>
          </a:p>
          <a:p>
            <a:pPr>
              <a:defRPr/>
            </a:pPr>
            <a:r>
              <a:rPr lang="nl-NL" sz="2800" dirty="0"/>
              <a:t>Jan/Feb	:	Vakkenvoorlichting door docenten </a:t>
            </a:r>
          </a:p>
          <a:p>
            <a:pPr>
              <a:defRPr/>
            </a:pPr>
            <a:r>
              <a:rPr lang="nl-NL" sz="2800" dirty="0"/>
              <a:t>24 januari	:	Ouderavond over de profielkeuze</a:t>
            </a:r>
          </a:p>
          <a:p>
            <a:pPr>
              <a:defRPr/>
            </a:pPr>
            <a:r>
              <a:rPr lang="nl-NL" sz="2800" dirty="0"/>
              <a:t>Week 5	:	rapport + (vak)advies</a:t>
            </a:r>
          </a:p>
          <a:p>
            <a:pPr>
              <a:defRPr/>
            </a:pPr>
            <a:r>
              <a:rPr lang="nl-NL" sz="2800" dirty="0"/>
              <a:t>8 Februari	:	Voorlopige profielkeuze</a:t>
            </a:r>
          </a:p>
          <a:p>
            <a:pPr>
              <a:defRPr/>
            </a:pPr>
            <a:r>
              <a:rPr lang="nl-NL" sz="2800" dirty="0"/>
              <a:t>16 Maart	:	Definitieve profielkeuze, NB 				wijzigen hierna niet meer 					mogelijk!</a:t>
            </a:r>
          </a:p>
          <a:p>
            <a:pPr>
              <a:defRPr/>
            </a:pPr>
            <a:r>
              <a:rPr lang="nl-NL" sz="2800" dirty="0"/>
              <a:t>Begin Juli	:	Overgangsvergaderingen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68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zoektocht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Wie ben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kan ik?</a:t>
            </a:r>
          </a:p>
          <a:p>
            <a:pPr>
              <a:buFont typeface="Arial" panose="020B0604020202020204" pitchFamily="34" charset="0"/>
              <a:buChar char="−"/>
              <a:defRPr/>
            </a:pPr>
            <a:r>
              <a:rPr lang="nl-NL" sz="3200" b="1" dirty="0"/>
              <a:t>Wat wil ik?</a:t>
            </a:r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r>
              <a:rPr lang="nl-NL" sz="3200" b="1" dirty="0"/>
              <a:t>Ofwel wat past het beste bij mij?</a:t>
            </a:r>
          </a:p>
          <a:p>
            <a:pPr marL="0" indent="0">
              <a:buNone/>
              <a:defRPr/>
            </a:pPr>
            <a:endParaRPr lang="nl-NL" sz="3200" b="1" dirty="0">
              <a:hlinkClick r:id="rId2"/>
            </a:endParaRPr>
          </a:p>
          <a:p>
            <a:pPr marL="0" indent="0">
              <a:buNone/>
              <a:defRPr/>
            </a:pPr>
            <a:r>
              <a:rPr lang="nl-NL" sz="3200" b="1" dirty="0">
                <a:hlinkClick r:id="rId3"/>
              </a:rPr>
              <a:t>https://www.tilburguniversity.edu/nl/onderwijs/bacheloropleidingen/studiekeuze/profielkeuze</a:t>
            </a: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  <a:p>
            <a:pPr marL="0" indent="0">
              <a:buNone/>
              <a:defRPr/>
            </a:pP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85354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/>
            </a:pPr>
            <a:r>
              <a:rPr lang="nl-NL" altLang="nl-NL" sz="3200" b="1" dirty="0"/>
              <a:t>Cultuur en Maatschappij (CM)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Economie en Maatschappij (EM)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Gezondheid (NG)</a:t>
            </a:r>
          </a:p>
          <a:p>
            <a:pPr lvl="1">
              <a:defRPr/>
            </a:pPr>
            <a:endParaRPr lang="nl-NL" altLang="nl-NL" sz="3200" b="1" dirty="0"/>
          </a:p>
          <a:p>
            <a:pPr lvl="1">
              <a:defRPr/>
            </a:pPr>
            <a:r>
              <a:rPr lang="nl-NL" altLang="nl-NL" sz="3200" b="1" dirty="0"/>
              <a:t>Natuur en Techniek (NT)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137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vier 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nl-NL" sz="3200" b="1" dirty="0"/>
              <a:t>algemeen deel (50%)</a:t>
            </a:r>
          </a:p>
          <a:p>
            <a:pPr lvl="1">
              <a:defRPr/>
            </a:pPr>
            <a:endParaRPr lang="nl-NL" sz="3200" b="1" dirty="0"/>
          </a:p>
          <a:p>
            <a:pPr lvl="1">
              <a:defRPr/>
            </a:pPr>
            <a:r>
              <a:rPr lang="nl-NL" sz="3200" b="1" dirty="0"/>
              <a:t>profieldeel  (40%)</a:t>
            </a:r>
          </a:p>
          <a:p>
            <a:pPr marL="457200" lvl="1" indent="0">
              <a:buNone/>
              <a:defRPr/>
            </a:pPr>
            <a:endParaRPr lang="nl-NL" sz="3200" b="1" dirty="0"/>
          </a:p>
          <a:p>
            <a:pPr lvl="1">
              <a:defRPr/>
            </a:pPr>
            <a:r>
              <a:rPr lang="nl-NL" sz="3200" b="1" dirty="0"/>
              <a:t>verplicht vrij keuze deel (10%)</a:t>
            </a:r>
          </a:p>
        </p:txBody>
      </p:sp>
    </p:spTree>
    <p:extLst>
      <p:ext uri="{BB962C8B-B14F-4D97-AF65-F5344CB8AC3E}">
        <p14:creationId xmlns:p14="http://schemas.microsoft.com/office/powerpoint/2010/main" val="144534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Algemeen deel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  <a:defRPr/>
            </a:pPr>
            <a:r>
              <a:rPr lang="nl-NL" altLang="nl-NL" sz="3200" b="1" dirty="0"/>
              <a:t>Nederlands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Engels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Duits </a:t>
            </a:r>
            <a:r>
              <a:rPr lang="nl-NL" altLang="nl-NL" sz="3200" b="1" u="sng" dirty="0"/>
              <a:t>of</a:t>
            </a:r>
            <a:r>
              <a:rPr lang="nl-NL" altLang="nl-NL" sz="3200" b="1" dirty="0"/>
              <a:t> Frans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lichamelijke opvoeding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levensbeschouwelijke vorming (a4 en a5)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maatschappijleer (a5)</a:t>
            </a:r>
          </a:p>
          <a:p>
            <a:pPr marL="457200" lvl="1" indent="0">
              <a:buNone/>
              <a:defRPr/>
            </a:pPr>
            <a:r>
              <a:rPr lang="nl-NL" altLang="nl-NL" sz="3200" b="1" dirty="0"/>
              <a:t>culturele en kunstzinnige vorming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loopbaanoriëntatie (lob)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werkweek (a5)</a:t>
            </a:r>
          </a:p>
          <a:p>
            <a:pPr marL="457200" lvl="1" indent="0">
              <a:buNone/>
              <a:defRPr/>
            </a:pPr>
            <a:r>
              <a:rPr lang="nl-NL" sz="3200" b="1" dirty="0"/>
              <a:t>profielwerkstuk (a6)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03554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BA336-EF8B-8827-B48E-53AED021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8B58D5E-E965-4868-4DA4-E4EB276E0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052907"/>
              </p:ext>
            </p:extLst>
          </p:nvPr>
        </p:nvGraphicFramePr>
        <p:xfrm>
          <a:off x="736322" y="207531"/>
          <a:ext cx="7762908" cy="6442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612">
                  <a:extLst>
                    <a:ext uri="{9D8B030D-6E8A-4147-A177-3AD203B41FA5}">
                      <a16:colId xmlns:a16="http://schemas.microsoft.com/office/drawing/2014/main" val="409931176"/>
                    </a:ext>
                  </a:extLst>
                </a:gridCol>
                <a:gridCol w="2128197">
                  <a:extLst>
                    <a:ext uri="{9D8B030D-6E8A-4147-A177-3AD203B41FA5}">
                      <a16:colId xmlns:a16="http://schemas.microsoft.com/office/drawing/2014/main" val="1782982956"/>
                    </a:ext>
                  </a:extLst>
                </a:gridCol>
                <a:gridCol w="3046099">
                  <a:extLst>
                    <a:ext uri="{9D8B030D-6E8A-4147-A177-3AD203B41FA5}">
                      <a16:colId xmlns:a16="http://schemas.microsoft.com/office/drawing/2014/main" val="986001252"/>
                    </a:ext>
                  </a:extLst>
                </a:gridCol>
              </a:tblGrid>
              <a:tr h="1413887">
                <a:tc gridSpan="3">
                  <a:txBody>
                    <a:bodyPr/>
                    <a:lstStyle/>
                    <a:p>
                      <a:r>
                        <a:rPr lang="nl-NL" sz="28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800" dirty="0">
                          <a:effectLst/>
                        </a:rPr>
                        <a:t>Cultuur &amp; Maatschappij (CM)</a:t>
                      </a:r>
                    </a:p>
                    <a:p>
                      <a:endParaRPr lang="nl-NL" sz="2800" dirty="0">
                        <a:effectLst/>
                      </a:endParaRPr>
                    </a:p>
                    <a:p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101721"/>
                  </a:ext>
                </a:extLst>
              </a:tr>
              <a:tr h="1190641"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Verplichte profiel- en profielkeuzevakken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gridSpan="2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Wiskunde A (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C)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Geschiedenis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Aardrijkskunde </a:t>
                      </a:r>
                      <a:r>
                        <a:rPr lang="nl-NL" sz="2000" i="1" dirty="0">
                          <a:effectLst/>
                        </a:rPr>
                        <a:t>of</a:t>
                      </a:r>
                      <a:r>
                        <a:rPr lang="nl-NL" sz="2000" dirty="0">
                          <a:effectLst/>
                        </a:rPr>
                        <a:t> economie</a:t>
                      </a:r>
                      <a:endParaRPr lang="nl-NL" dirty="0"/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60046"/>
                  </a:ext>
                </a:extLst>
              </a:tr>
              <a:tr h="892981">
                <a:tc gridSpan="2">
                  <a:txBody>
                    <a:bodyPr/>
                    <a:lstStyle/>
                    <a:p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 hMerge="1">
                  <a:txBody>
                    <a:bodyPr/>
                    <a:lstStyle/>
                    <a:p>
                      <a:endParaRPr lang="nl-NL" sz="2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Verplicht vrij deel, 1 vak kiezen uit:</a:t>
                      </a:r>
                    </a:p>
                    <a:p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1944439629"/>
                  </a:ext>
                </a:extLst>
              </a:tr>
              <a:tr h="780419">
                <a:tc rowSpan="4"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Profielkeuzevakken 1 vak kiezen uit: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Kunst Beeldende Vorming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</a:t>
                      </a:r>
                    </a:p>
                    <a:p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481138613"/>
                  </a:ext>
                </a:extLst>
              </a:tr>
              <a:tr h="52028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Kunst Muziek </a:t>
                      </a: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du,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fa</a:t>
                      </a: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3683496935"/>
                  </a:ext>
                </a:extLst>
              </a:tr>
              <a:tr h="78041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Duits              </a:t>
                      </a: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1640808743"/>
                  </a:ext>
                </a:extLst>
              </a:tr>
              <a:tr h="78041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effectLst/>
                        </a:rPr>
                        <a:t>Frans                                           </a:t>
                      </a:r>
                    </a:p>
                  </a:txBody>
                  <a:tcPr marL="65277" marR="65277" marT="0" marB="0"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effectLst/>
                        </a:rPr>
                        <a:t>ak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beco</a:t>
                      </a:r>
                      <a:r>
                        <a:rPr lang="nl-NL" sz="2000" dirty="0">
                          <a:effectLst/>
                        </a:rPr>
                        <a:t>, bi, </a:t>
                      </a:r>
                      <a:r>
                        <a:rPr lang="nl-NL" sz="2000" dirty="0" err="1">
                          <a:effectLst/>
                        </a:rPr>
                        <a:t>ec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kubv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kumu</a:t>
                      </a:r>
                      <a:endParaRPr lang="nl-NL" sz="2000" dirty="0">
                        <a:effectLst/>
                      </a:endParaRPr>
                    </a:p>
                  </a:txBody>
                  <a:tcPr marL="65277" marR="65277" marT="0" marB="0"/>
                </a:tc>
                <a:extLst>
                  <a:ext uri="{0D108BD9-81ED-4DB2-BD59-A6C34878D82A}">
                    <a16:rowId xmlns:a16="http://schemas.microsoft.com/office/drawing/2014/main" val="386586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1661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2AFF007A201469CBD5B713D747087" ma:contentTypeVersion="6" ma:contentTypeDescription="Een nieuw document maken." ma:contentTypeScope="" ma:versionID="31ddcbab9166a582f985f4da154fed83">
  <xsd:schema xmlns:xsd="http://www.w3.org/2001/XMLSchema" xmlns:xs="http://www.w3.org/2001/XMLSchema" xmlns:p="http://schemas.microsoft.com/office/2006/metadata/properties" xmlns:ns2="a46b2051-1b07-4389-8485-8ceb7ebdd8d8" xmlns:ns3="abd7aa22-717a-49c7-bfab-6798ea365d70" targetNamespace="http://schemas.microsoft.com/office/2006/metadata/properties" ma:root="true" ma:fieldsID="6fd37c1137dfab0786db9ab33e2d2bc8" ns2:_="" ns3:_="">
    <xsd:import namespace="a46b2051-1b07-4389-8485-8ceb7ebdd8d8"/>
    <xsd:import namespace="abd7aa22-717a-49c7-bfab-6798ea365d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b2051-1b07-4389-8485-8ceb7ebdd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7aa22-717a-49c7-bfab-6798ea365d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EB6A7-5171-47C3-ABE7-81B11E8D90CD}">
  <ds:schemaRefs>
    <ds:schemaRef ds:uri="a46b2051-1b07-4389-8485-8ceb7ebdd8d8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abd7aa22-717a-49c7-bfab-6798ea365d70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E61EBD-5DEF-417D-84F9-270A2E6FA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1EA30-CE73-4D9A-842C-1DCD30426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6b2051-1b07-4389-8485-8ceb7ebdd8d8"/>
    <ds:schemaRef ds:uri="abd7aa22-717a-49c7-bfab-6798ea365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276</TotalTime>
  <Words>740</Words>
  <Application>Microsoft Macintosh PowerPoint</Application>
  <PresentationFormat>Diavoorstelling (4:3)</PresentationFormat>
  <Paragraphs>170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Kantoorthema</vt:lpstr>
      <vt:lpstr>PowerPoint-presentatie</vt:lpstr>
      <vt:lpstr>      Profielkeuze in Atheneum 3</vt:lpstr>
      <vt:lpstr>Programma van vanavond</vt:lpstr>
      <vt:lpstr>Planning profielkeuze A3</vt:lpstr>
      <vt:lpstr>De zoektocht</vt:lpstr>
      <vt:lpstr>Vier profielen</vt:lpstr>
      <vt:lpstr>De vier profielen</vt:lpstr>
      <vt:lpstr>Algemeen deel</vt:lpstr>
      <vt:lpstr>PowerPoint-presentatie</vt:lpstr>
      <vt:lpstr>PowerPoint-presentatie</vt:lpstr>
      <vt:lpstr>PowerPoint-presentatie</vt:lpstr>
      <vt:lpstr>PowerPoint-presentatie</vt:lpstr>
      <vt:lpstr>Profieleisen</vt:lpstr>
      <vt:lpstr>Belangrijk om te weten</vt:lpstr>
      <vt:lpstr>Meer informatie</vt:lpstr>
      <vt:lpstr>Toelichting op de vakken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Pauline Edzes</cp:lastModifiedBy>
  <cp:revision>70</cp:revision>
  <dcterms:created xsi:type="dcterms:W3CDTF">2017-03-09T16:58:20Z</dcterms:created>
  <dcterms:modified xsi:type="dcterms:W3CDTF">2023-01-24T13:27:57Z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0x010100E522AFF007A201469CBD5B713D747087</vt:lpwstr>
  </property>
</Properties>
</file>