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9" r:id="rId5"/>
    <p:sldId id="260" r:id="rId6"/>
    <p:sldId id="265" r:id="rId7"/>
    <p:sldId id="262" r:id="rId8"/>
    <p:sldId id="263" r:id="rId9"/>
    <p:sldId id="266" r:id="rId10"/>
    <p:sldId id="267" r:id="rId11"/>
    <p:sldId id="268" r:id="rId12"/>
    <p:sldId id="269" r:id="rId13"/>
    <p:sldId id="270" r:id="rId14"/>
    <p:sldId id="271" r:id="rId15"/>
    <p:sldId id="273" r:id="rId16"/>
    <p:sldId id="272" r:id="rId17"/>
    <p:sldId id="264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389" autoAdjust="0"/>
    <p:restoredTop sz="92629"/>
  </p:normalViewPr>
  <p:slideViewPr>
    <p:cSldViewPr snapToGrid="0">
      <p:cViewPr varScale="1">
        <p:scale>
          <a:sx n="144" d="100"/>
          <a:sy n="144" d="100"/>
        </p:scale>
        <p:origin x="190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iftarlake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chtergrond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40"/>
          <a:stretch/>
        </p:blipFill>
        <p:spPr>
          <a:xfrm rot="5400000" flipH="1">
            <a:off x="-23883" y="-1228301"/>
            <a:ext cx="9144000" cy="9314602"/>
          </a:xfrm>
          <a:prstGeom prst="rect">
            <a:avLst/>
          </a:prstGeom>
        </p:spPr>
      </p:pic>
      <p:pic>
        <p:nvPicPr>
          <p:cNvPr id="14" name="Afbeelding 13" hidden="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4776"/>
          </a:xfrm>
          <a:prstGeom prst="rect">
            <a:avLst/>
          </a:prstGeom>
        </p:spPr>
      </p:pic>
      <p:pic>
        <p:nvPicPr>
          <p:cNvPr id="8" name="Logo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60" y="2613389"/>
            <a:ext cx="6991068" cy="1621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017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Achtergrond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8" t="660" r="16997" b="1172"/>
          <a:stretch/>
        </p:blipFill>
        <p:spPr>
          <a:xfrm rot="5400000" flipH="1">
            <a:off x="1142998" y="-1143003"/>
            <a:ext cx="6858001" cy="9144002"/>
          </a:xfrm>
          <a:prstGeom prst="rect">
            <a:avLst/>
          </a:prstGeom>
        </p:spPr>
      </p:pic>
      <p:sp>
        <p:nvSpPr>
          <p:cNvPr id="15" name="Wit vlak"/>
          <p:cNvSpPr/>
          <p:nvPr userDrawn="1"/>
        </p:nvSpPr>
        <p:spPr>
          <a:xfrm>
            <a:off x="221422" y="188998"/>
            <a:ext cx="8701152" cy="64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122363"/>
            <a:ext cx="7772400" cy="1327410"/>
          </a:xfrm>
        </p:spPr>
        <p:txBody>
          <a:bodyPr anchor="b">
            <a:normAutofit/>
          </a:bodyPr>
          <a:lstStyle>
            <a:lvl1pPr algn="ctr">
              <a:defRPr sz="5000" b="1"/>
            </a:lvl1pPr>
          </a:lstStyle>
          <a:p>
            <a:r>
              <a:rPr lang="nl-NL" dirty="0"/>
              <a:t>Titel van de presentatie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83167"/>
            <a:ext cx="6858000" cy="788968"/>
          </a:xfrm>
        </p:spPr>
        <p:txBody>
          <a:bodyPr>
            <a:normAutofit/>
          </a:bodyPr>
          <a:lstStyle>
            <a:lvl1pPr marL="0" indent="0" algn="ctr">
              <a:lnSpc>
                <a:spcPct val="90000"/>
              </a:lnSpc>
              <a:buNone/>
              <a:defRPr sz="3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Ondertitel van de presentatie</a:t>
            </a:r>
            <a:endParaRPr lang="en-US" dirty="0"/>
          </a:p>
        </p:txBody>
      </p:sp>
      <p:pic>
        <p:nvPicPr>
          <p:cNvPr id="11" name="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5764971"/>
            <a:ext cx="2279176" cy="655554"/>
          </a:xfrm>
          <a:prstGeom prst="rect">
            <a:avLst/>
          </a:prstGeom>
        </p:spPr>
      </p:pic>
      <p:sp>
        <p:nvSpPr>
          <p:cNvPr id="18" name="Tijdelijke aanduiding voor tekst 17"/>
          <p:cNvSpPr>
            <a:spLocks noGrp="1"/>
          </p:cNvSpPr>
          <p:nvPr>
            <p:ph type="body" sz="quarter" idx="13" hasCustomPrompt="1"/>
          </p:nvPr>
        </p:nvSpPr>
        <p:spPr>
          <a:xfrm>
            <a:off x="1143000" y="3567878"/>
            <a:ext cx="6858000" cy="49730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datum</a:t>
            </a:r>
          </a:p>
        </p:txBody>
      </p:sp>
    </p:spTree>
    <p:extLst>
      <p:ext uri="{BB962C8B-B14F-4D97-AF65-F5344CB8AC3E}">
        <p14:creationId xmlns:p14="http://schemas.microsoft.com/office/powerpoint/2010/main" val="2748827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600"/>
            </a:lvl2pPr>
          </a:lstStyle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657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en tekst in twee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5"/>
          </p:nvPr>
        </p:nvSpPr>
        <p:spPr>
          <a:xfrm>
            <a:off x="736322" y="1635125"/>
            <a:ext cx="3708000" cy="40020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6"/>
          </p:nvPr>
        </p:nvSpPr>
        <p:spPr>
          <a:xfrm>
            <a:off x="4699021" y="1635125"/>
            <a:ext cx="3708000" cy="40020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56048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foto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9" name="Tijdelijke aanduiding voor afbeelding 8"/>
          <p:cNvSpPr>
            <a:spLocks noGrp="1"/>
          </p:cNvSpPr>
          <p:nvPr>
            <p:ph type="pic" sz="quarter" idx="13"/>
          </p:nvPr>
        </p:nvSpPr>
        <p:spPr>
          <a:xfrm>
            <a:off x="4745620" y="1747777"/>
            <a:ext cx="3660380" cy="388982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1" name="Tijdelijke aanduiding voor tekst 3"/>
          <p:cNvSpPr>
            <a:spLocks noGrp="1"/>
          </p:cNvSpPr>
          <p:nvPr>
            <p:ph type="body" sz="quarter" idx="15"/>
          </p:nvPr>
        </p:nvSpPr>
        <p:spPr>
          <a:xfrm>
            <a:off x="736322" y="1635125"/>
            <a:ext cx="3708000" cy="40020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70238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et grot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3"/>
          </p:nvPr>
        </p:nvSpPr>
        <p:spPr>
          <a:xfrm>
            <a:off x="738000" y="1749600"/>
            <a:ext cx="7651750" cy="3891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4"/>
          </p:nvPr>
        </p:nvSpPr>
        <p:spPr>
          <a:xfrm>
            <a:off x="1199322" y="5818188"/>
            <a:ext cx="7190428" cy="354012"/>
          </a:xfrm>
        </p:spPr>
        <p:txBody>
          <a:bodyPr>
            <a:noAutofit/>
          </a:bodyPr>
          <a:lstStyle>
            <a:lvl1pPr marL="0" indent="0" algn="r">
              <a:buNone/>
              <a:defRPr sz="1800"/>
            </a:lvl1pPr>
            <a:lvl2pPr marL="457200" indent="0" algn="r">
              <a:buNone/>
              <a:defRPr sz="1800"/>
            </a:lvl2pPr>
            <a:lvl3pPr marL="914400" indent="0" algn="r">
              <a:buNone/>
              <a:defRPr sz="1800"/>
            </a:lvl3pPr>
            <a:lvl4pPr marL="1371600" indent="0" algn="r">
              <a:buNone/>
              <a:defRPr sz="1800"/>
            </a:lvl4pPr>
            <a:lvl5pPr marL="1828800" indent="0" algn="r">
              <a:buNone/>
              <a:defRPr sz="1800"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736048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4"/>
          </p:nvPr>
        </p:nvSpPr>
        <p:spPr>
          <a:xfrm>
            <a:off x="1199322" y="5818188"/>
            <a:ext cx="7190428" cy="354012"/>
          </a:xfrm>
        </p:spPr>
        <p:txBody>
          <a:bodyPr>
            <a:noAutofit/>
          </a:bodyPr>
          <a:lstStyle>
            <a:lvl1pPr marL="0" indent="0" algn="r">
              <a:buNone/>
              <a:defRPr sz="1800"/>
            </a:lvl1pPr>
            <a:lvl2pPr marL="457200" indent="0" algn="r">
              <a:buNone/>
              <a:defRPr sz="1800"/>
            </a:lvl2pPr>
            <a:lvl3pPr marL="914400" indent="0" algn="r">
              <a:buNone/>
              <a:defRPr sz="1800"/>
            </a:lvl3pPr>
            <a:lvl4pPr marL="1371600" indent="0" algn="r">
              <a:buNone/>
              <a:defRPr sz="1800"/>
            </a:lvl4pPr>
            <a:lvl5pPr marL="1828800" indent="0" algn="r">
              <a:buNone/>
              <a:defRPr sz="1800"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2455875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2614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Achtergrond"/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6" r="5286"/>
          <a:stretch/>
        </p:blipFill>
        <p:spPr>
          <a:xfrm rot="5400000" flipH="1">
            <a:off x="1169504" y="-1169505"/>
            <a:ext cx="6858000" cy="9197009"/>
          </a:xfrm>
          <a:prstGeom prst="rect">
            <a:avLst/>
          </a:prstGeom>
        </p:spPr>
      </p:pic>
      <p:sp>
        <p:nvSpPr>
          <p:cNvPr id="8" name="Wit vlak"/>
          <p:cNvSpPr/>
          <p:nvPr userDrawn="1"/>
        </p:nvSpPr>
        <p:spPr>
          <a:xfrm>
            <a:off x="221095" y="189000"/>
            <a:ext cx="8701152" cy="64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Logo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19" y="5991367"/>
            <a:ext cx="618769" cy="57128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6321" y="370000"/>
            <a:ext cx="7670700" cy="1142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322" y="1632537"/>
            <a:ext cx="7670699" cy="4003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745" y="633239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41798-A1E7-4418-A50B-9BAD63C8ACFA}" type="datetimeFigureOut">
              <a:rPr lang="nl-NL" smtClean="0"/>
              <a:t>23-01-2023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76705" y="63365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87523" y="6346658"/>
            <a:ext cx="12194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397F0-0EC2-457D-AED8-B33569D07AD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54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1" r:id="rId2"/>
    <p:sldLayoutId id="2147483662" r:id="rId3"/>
    <p:sldLayoutId id="2147483677" r:id="rId4"/>
    <p:sldLayoutId id="2147483674" r:id="rId5"/>
    <p:sldLayoutId id="2147483666" r:id="rId6"/>
    <p:sldLayoutId id="2147483675" r:id="rId7"/>
    <p:sldLayoutId id="2147483667" r:id="rId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0"/>
        </a:spcBef>
        <a:buSzPct val="110000"/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460800" indent="-228600" algn="l" defTabSz="9144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691200" indent="-228600" algn="l" defTabSz="9144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921600" indent="-228600" algn="l" defTabSz="9144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52000" indent="-228600" algn="l" defTabSz="9144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68569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Waarom wiskunde B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type="body" sz="quarter" idx="15"/>
          </p:nvPr>
        </p:nvSpPr>
        <p:spPr>
          <a:xfrm>
            <a:off x="736321" y="1635125"/>
            <a:ext cx="7670699" cy="40020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/>
              <a:t>Wiskunde B op het vwo bereidt voor op een universitaire studie in de richtingen:</a:t>
            </a:r>
          </a:p>
          <a:p>
            <a:pPr marL="0" indent="0">
              <a:buNone/>
            </a:pPr>
            <a:endParaRPr lang="nl-NL" sz="2400" dirty="0"/>
          </a:p>
          <a:p>
            <a:r>
              <a:rPr lang="nl-NL" sz="2400" dirty="0"/>
              <a:t>Techniek</a:t>
            </a:r>
          </a:p>
          <a:p>
            <a:r>
              <a:rPr lang="nl-NL" sz="2400" dirty="0"/>
              <a:t>Scheikunde</a:t>
            </a:r>
          </a:p>
          <a:p>
            <a:r>
              <a:rPr lang="nl-NL" sz="2400" dirty="0"/>
              <a:t>Natuurkunde</a:t>
            </a:r>
          </a:p>
          <a:p>
            <a:endParaRPr lang="nl-NL" dirty="0"/>
          </a:p>
          <a:p>
            <a:r>
              <a:rPr lang="nl-NL" dirty="0"/>
              <a:t>Bij sommige universitaire studies moet je wiskunde B hebben of wordt het sterk aangeraden (o.a. econometrie, wiskunde)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24757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Extra eisen wiskunde B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type="body" sz="quarter" idx="15"/>
          </p:nvPr>
        </p:nvSpPr>
        <p:spPr>
          <a:xfrm>
            <a:off x="736321" y="1635125"/>
            <a:ext cx="7670699" cy="40020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sz="2400" dirty="0"/>
              <a:t>Wiskunde B is een pittig vak waarvoor je de wiskunde uit de onderbouw goed moet beheersen</a:t>
            </a:r>
          </a:p>
          <a:p>
            <a:pPr marL="0" indent="0">
              <a:buNone/>
            </a:pPr>
            <a:endParaRPr lang="nl-NL" sz="2400" dirty="0"/>
          </a:p>
          <a:p>
            <a:r>
              <a:rPr lang="nl-NL" sz="2400" dirty="0"/>
              <a:t>Positief advies van je docent</a:t>
            </a:r>
          </a:p>
          <a:p>
            <a:r>
              <a:rPr lang="nl-NL" sz="2400" dirty="0"/>
              <a:t>Een 7 voor wiskunde in de 3</a:t>
            </a:r>
            <a:r>
              <a:rPr lang="nl-NL" sz="2400" baseline="30000" dirty="0"/>
              <a:t>e</a:t>
            </a:r>
            <a:r>
              <a:rPr lang="nl-NL" sz="2400" dirty="0"/>
              <a:t> klas</a:t>
            </a:r>
            <a:br>
              <a:rPr lang="nl-NL" sz="2400" dirty="0"/>
            </a:br>
            <a:endParaRPr lang="nl-NL" sz="2400" dirty="0"/>
          </a:p>
          <a:p>
            <a:r>
              <a:rPr lang="nl-NL" sz="2400" dirty="0"/>
              <a:t>Vooral de bereidheid om veel te oefenen, want wiskunde B is niet extreem moeilijk, maar wel hard werken.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20009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Wiskunde D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type="body" sz="quarter" idx="15"/>
          </p:nvPr>
        </p:nvSpPr>
        <p:spPr>
          <a:xfrm>
            <a:off x="736321" y="1635125"/>
            <a:ext cx="7670699" cy="400208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nl-NL" sz="2400" dirty="0"/>
              <a:t>Achtergronden bij de wiskunde</a:t>
            </a:r>
          </a:p>
          <a:p>
            <a:pPr marL="0" indent="0">
              <a:buNone/>
            </a:pPr>
            <a:r>
              <a:rPr lang="nl-NL" sz="2400" dirty="0"/>
              <a:t>Vanaf 5</a:t>
            </a:r>
            <a:r>
              <a:rPr lang="nl-NL" sz="2400" baseline="30000" dirty="0"/>
              <a:t>e</a:t>
            </a:r>
            <a:r>
              <a:rPr lang="nl-NL" sz="2400" dirty="0"/>
              <a:t> klas, keuzevak (kan bij NT profiel ook als </a:t>
            </a:r>
            <a:r>
              <a:rPr lang="nl-NL" sz="2400" dirty="0" err="1"/>
              <a:t>profielvak</a:t>
            </a:r>
            <a:r>
              <a:rPr lang="nl-NL" sz="2400" dirty="0"/>
              <a:t>)</a:t>
            </a:r>
          </a:p>
          <a:p>
            <a:pPr marL="0" indent="0">
              <a:buNone/>
            </a:pPr>
            <a:endParaRPr lang="nl-NL" sz="2400" dirty="0"/>
          </a:p>
          <a:p>
            <a:r>
              <a:rPr lang="nl-NL" sz="2400" dirty="0"/>
              <a:t>Getaltheorie (oneindigheid, talstelsels, complexe getallen)</a:t>
            </a:r>
          </a:p>
          <a:p>
            <a:r>
              <a:rPr lang="nl-NL" sz="2400" dirty="0"/>
              <a:t>Statistiek</a:t>
            </a:r>
          </a:p>
          <a:p>
            <a:r>
              <a:rPr lang="nl-NL" sz="2400" dirty="0"/>
              <a:t>Meetkunde (constructies, bolmeetkunde)</a:t>
            </a:r>
          </a:p>
          <a:p>
            <a:r>
              <a:rPr lang="nl-NL" sz="2400" dirty="0"/>
              <a:t>Lineaire algebra</a:t>
            </a:r>
          </a:p>
          <a:p>
            <a:r>
              <a:rPr lang="nl-NL" sz="2400" dirty="0"/>
              <a:t>Keuze onderwerpen</a:t>
            </a:r>
          </a:p>
          <a:p>
            <a:endParaRPr lang="nl-NL" sz="2400" dirty="0"/>
          </a:p>
          <a:p>
            <a:r>
              <a:rPr lang="nl-NL" sz="2400" dirty="0"/>
              <a:t>Presentaties, groepsopdrachten en toetsen</a:t>
            </a:r>
          </a:p>
          <a:p>
            <a:r>
              <a:rPr lang="nl-NL" sz="2400" dirty="0"/>
              <a:t>Geen centraal examen</a:t>
            </a:r>
          </a:p>
          <a:p>
            <a:pPr marL="0" indent="0">
              <a:buNone/>
            </a:pPr>
            <a:endParaRPr lang="nl-NL" sz="2400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32763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Wiskunde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type="body" sz="quarter" idx="15"/>
          </p:nvPr>
        </p:nvSpPr>
        <p:spPr>
          <a:xfrm>
            <a:off x="736321" y="1635125"/>
            <a:ext cx="7670699" cy="4002088"/>
          </a:xfrm>
        </p:spPr>
        <p:txBody>
          <a:bodyPr>
            <a:normAutofit/>
          </a:bodyPr>
          <a:lstStyle/>
          <a:p>
            <a:r>
              <a:rPr lang="nl-NL" dirty="0"/>
              <a:t>Iedereen moet wiskunde kiezen op het vwo</a:t>
            </a:r>
          </a:p>
          <a:p>
            <a:r>
              <a:rPr lang="nl-NL" dirty="0"/>
              <a:t>Wiskunde behoort samen met Nederlands en Engels tot de kernvakken</a:t>
            </a:r>
          </a:p>
          <a:p>
            <a:r>
              <a:rPr lang="nl-NL" dirty="0"/>
              <a:t>Keuze voor wiskunde hangt samen met profiel en beroepskeuze</a:t>
            </a:r>
          </a:p>
          <a:p>
            <a:r>
              <a:rPr lang="nl-NL" dirty="0"/>
              <a:t>Wiskunde A of C is geen wiskunde voor dummy’s</a:t>
            </a:r>
          </a:p>
          <a:p>
            <a:r>
              <a:rPr lang="nl-NL" dirty="0"/>
              <a:t>Wiskunde is zelden een aangeboren talent, wiskundig talent verkrijg je door oefenen, oefenen en nog meer oefenen</a:t>
            </a:r>
          </a:p>
          <a:p>
            <a:r>
              <a:rPr lang="nl-NL" dirty="0"/>
              <a:t>Aanwezige boeken voor wiskunde A, B en C geven beeld van wiskunde </a:t>
            </a:r>
          </a:p>
          <a:p>
            <a:r>
              <a:rPr lang="nl-NL" dirty="0"/>
              <a:t>Voor iedere wiskunde moet je altijd een grafische rekenmachine aanschaffen (wij adviserenTI-84 CE-T)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71245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Vragen?</a:t>
            </a:r>
          </a:p>
        </p:txBody>
      </p:sp>
      <p:pic>
        <p:nvPicPr>
          <p:cNvPr id="18" name="Afbeelding 17">
            <a:extLst>
              <a:ext uri="{FF2B5EF4-FFF2-40B4-BE49-F238E27FC236}">
                <a16:creationId xmlns:a16="http://schemas.microsoft.com/office/drawing/2014/main" id="{63A13FF9-5D53-D348-A362-A078B62082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778" y="1817804"/>
            <a:ext cx="5951809" cy="398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033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Wiskunde </a:t>
            </a:r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Welke variant moet ik kiezen?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58170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Wiskunde A, B, C, D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Welke wiskunde wordt aangeboden?</a:t>
            </a:r>
          </a:p>
          <a:p>
            <a:r>
              <a:rPr lang="nl-NL" dirty="0"/>
              <a:t>Is de ene wiskunde moeilijker dan de andere wiskunde?</a:t>
            </a:r>
          </a:p>
          <a:p>
            <a:r>
              <a:rPr lang="nl-NL" dirty="0"/>
              <a:t>Zijn er eisen om een soort wiskunde te kiezen?</a:t>
            </a:r>
          </a:p>
          <a:p>
            <a:r>
              <a:rPr lang="nl-NL" dirty="0"/>
              <a:t>Wat kan ik met al die verschillende </a:t>
            </a:r>
            <a:r>
              <a:rPr lang="nl-NL" dirty="0" err="1"/>
              <a:t>wiskundes</a:t>
            </a:r>
            <a:r>
              <a:rPr lang="nl-NL" dirty="0"/>
              <a:t>?</a:t>
            </a:r>
          </a:p>
          <a:p>
            <a:r>
              <a:rPr lang="nl-NL" dirty="0"/>
              <a:t>Kan ik meer soorten wiskunde kiezen?</a:t>
            </a:r>
          </a:p>
          <a:p>
            <a:r>
              <a:rPr lang="nl-NL" dirty="0"/>
              <a:t>Is wiskunde verplicht in ieder profiel?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nl-NL" dirty="0"/>
              <a:t>Wiskunde in de onderbouw/bovenbouw</a:t>
            </a:r>
          </a:p>
          <a:p>
            <a:r>
              <a:rPr lang="nl-NL" dirty="0"/>
              <a:t>Moet ik een grafische rekenmachine aanschaffen?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7FD84B46-8B0E-3743-AB9C-2F5880833E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446" y="3159445"/>
            <a:ext cx="2576339" cy="3328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483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Wiskunde is verplicht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In ieder profiel wordt wiskunde gegeven</a:t>
            </a:r>
          </a:p>
          <a:p>
            <a:endParaRPr lang="nl-NL" dirty="0"/>
          </a:p>
          <a:p>
            <a:pPr>
              <a:tabLst>
                <a:tab pos="4305300" algn="l"/>
              </a:tabLst>
            </a:pPr>
            <a:r>
              <a:rPr lang="nl-NL" dirty="0"/>
              <a:t>Cultuur &amp; Maatschappij: 	wiskunde A of C</a:t>
            </a:r>
          </a:p>
          <a:p>
            <a:pPr>
              <a:tabLst>
                <a:tab pos="4305300" algn="l"/>
              </a:tabLst>
            </a:pPr>
            <a:r>
              <a:rPr lang="nl-NL" dirty="0"/>
              <a:t>Economie &amp; Maatschappij:	wiskunde A of B (+D)</a:t>
            </a:r>
          </a:p>
          <a:p>
            <a:pPr>
              <a:tabLst>
                <a:tab pos="4305300" algn="l"/>
              </a:tabLst>
            </a:pPr>
            <a:r>
              <a:rPr lang="nl-NL" dirty="0"/>
              <a:t>Natuur &amp; Gezondheid:	wiskunde A of B (+D)</a:t>
            </a:r>
          </a:p>
          <a:p>
            <a:pPr>
              <a:tabLst>
                <a:tab pos="4305300" algn="l"/>
              </a:tabLst>
            </a:pPr>
            <a:r>
              <a:rPr lang="nl-NL" dirty="0"/>
              <a:t>Natuur &amp; Techniek:	wiskunde B (+D)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97493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Wiskunde A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type="body" sz="quarter" idx="15"/>
          </p:nvPr>
        </p:nvSpPr>
        <p:spPr>
          <a:xfrm>
            <a:off x="736321" y="1635125"/>
            <a:ext cx="7670699" cy="4002088"/>
          </a:xfrm>
        </p:spPr>
        <p:txBody>
          <a:bodyPr>
            <a:normAutofit lnSpcReduction="10000"/>
          </a:bodyPr>
          <a:lstStyle/>
          <a:p>
            <a:r>
              <a:rPr lang="nl-NL" b="1" dirty="0"/>
              <a:t>Verbanden zien en begrijpen. </a:t>
            </a:r>
          </a:p>
          <a:p>
            <a:pPr lvl="1"/>
            <a:r>
              <a:rPr lang="nl-NL" dirty="0"/>
              <a:t>Goed kunnen lezen en interpreteren van grafieken en tabellen </a:t>
            </a:r>
          </a:p>
          <a:p>
            <a:pPr lvl="1"/>
            <a:r>
              <a:rPr lang="nl-NL" dirty="0"/>
              <a:t>Eenvoudige formules herkennen bij grafieken en tabellen. </a:t>
            </a:r>
          </a:p>
          <a:p>
            <a:pPr lvl="1"/>
            <a:r>
              <a:rPr lang="nl-NL" dirty="0"/>
              <a:t>Leren rekenen aan formules. Zoals antwoord geven op de vraag: ‘Hoe steil loopt een groeicurve? </a:t>
            </a:r>
          </a:p>
          <a:p>
            <a:r>
              <a:rPr lang="nl-NL" b="1" dirty="0"/>
              <a:t>Statistiek</a:t>
            </a:r>
            <a:r>
              <a:rPr lang="nl-NL" dirty="0"/>
              <a:t> </a:t>
            </a:r>
          </a:p>
          <a:p>
            <a:pPr lvl="1"/>
            <a:r>
              <a:rPr lang="nl-NL" dirty="0"/>
              <a:t>Hoe haal je uit een grote hoeveelheid data relevante informatie? </a:t>
            </a:r>
          </a:p>
          <a:p>
            <a:pPr lvl="1"/>
            <a:r>
              <a:rPr lang="nl-NL" dirty="0"/>
              <a:t>Het leren begrijpen van onderzoeksresultaten en daar zinnige conclusies uit leren trekken. </a:t>
            </a:r>
          </a:p>
          <a:p>
            <a:r>
              <a:rPr lang="nl-NL" b="1" dirty="0"/>
              <a:t>Kansrekening / Telproblemen </a:t>
            </a:r>
          </a:p>
          <a:p>
            <a:pPr lvl="1"/>
            <a:r>
              <a:rPr lang="nl-NL" dirty="0"/>
              <a:t>‘Hoe groot is de kans dat je een tennispartij wint, als je niet eerder van deze tegenstander hebt gewonnen?’ 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91310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Waarom wiskunde A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type="body" sz="quarter" idx="15"/>
          </p:nvPr>
        </p:nvSpPr>
        <p:spPr>
          <a:xfrm>
            <a:off x="736321" y="1635125"/>
            <a:ext cx="7670699" cy="40020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/>
              <a:t>Wiskunde A op het vwo bereidt voor op een universitaire studie in de richtingen:</a:t>
            </a:r>
          </a:p>
          <a:p>
            <a:pPr marL="0" indent="0">
              <a:buNone/>
            </a:pPr>
            <a:endParaRPr lang="nl-NL" sz="2400" dirty="0"/>
          </a:p>
          <a:p>
            <a:r>
              <a:rPr lang="nl-NL" sz="2400" dirty="0"/>
              <a:t>Economie</a:t>
            </a:r>
          </a:p>
          <a:p>
            <a:r>
              <a:rPr lang="nl-NL" sz="2400" dirty="0"/>
              <a:t>Gezondheid</a:t>
            </a:r>
          </a:p>
          <a:p>
            <a:r>
              <a:rPr lang="nl-NL" sz="2400" dirty="0"/>
              <a:t>Milieu</a:t>
            </a:r>
          </a:p>
          <a:p>
            <a:r>
              <a:rPr lang="nl-NL" sz="2400" dirty="0"/>
              <a:t>Psychologie</a:t>
            </a:r>
          </a:p>
          <a:p>
            <a:r>
              <a:rPr lang="nl-NL" sz="2400" dirty="0"/>
              <a:t>Sociale studies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9028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Wiskunde C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type="body" sz="quarter" idx="15"/>
          </p:nvPr>
        </p:nvSpPr>
        <p:spPr>
          <a:xfrm>
            <a:off x="736321" y="1635125"/>
            <a:ext cx="7670699" cy="4002088"/>
          </a:xfrm>
        </p:spPr>
        <p:txBody>
          <a:bodyPr>
            <a:normAutofit lnSpcReduction="10000"/>
          </a:bodyPr>
          <a:lstStyle/>
          <a:p>
            <a:r>
              <a:rPr lang="nl-NL" b="1" dirty="0"/>
              <a:t>Overlappende onderwerpen met wiskunde A </a:t>
            </a:r>
          </a:p>
          <a:p>
            <a:pPr lvl="1"/>
            <a:r>
              <a:rPr lang="nl-NL" dirty="0"/>
              <a:t>Verbanden </a:t>
            </a:r>
          </a:p>
          <a:p>
            <a:pPr lvl="1"/>
            <a:r>
              <a:rPr lang="nl-NL" dirty="0"/>
              <a:t>Statistiek </a:t>
            </a:r>
          </a:p>
          <a:p>
            <a:pPr lvl="1"/>
            <a:r>
              <a:rPr lang="nl-NL" dirty="0"/>
              <a:t>Kansrekening / Telproblemen </a:t>
            </a:r>
          </a:p>
          <a:p>
            <a:pPr lvl="1"/>
            <a:r>
              <a:rPr lang="nl-NL" i="1" dirty="0"/>
              <a:t>De overlappende onderwerpen zijn over het algemeen iets makkelijker dan bij wiskunde A </a:t>
            </a:r>
            <a:br>
              <a:rPr lang="nl-NL" i="1" dirty="0"/>
            </a:br>
            <a:r>
              <a:rPr lang="nl-NL" i="1" dirty="0"/>
              <a:t>(minder </a:t>
            </a:r>
            <a:r>
              <a:rPr lang="nl-NL" i="1" dirty="0" err="1"/>
              <a:t>letterrekenen</a:t>
            </a:r>
            <a:r>
              <a:rPr lang="nl-NL" i="1" dirty="0"/>
              <a:t>, geen logaritmen, geen afgeleide bepalen)</a:t>
            </a:r>
            <a:endParaRPr lang="nl-NL" dirty="0"/>
          </a:p>
          <a:p>
            <a:r>
              <a:rPr lang="nl-NL" b="1" dirty="0"/>
              <a:t>Logisch redeneren</a:t>
            </a:r>
          </a:p>
          <a:p>
            <a:pPr lvl="1"/>
            <a:r>
              <a:rPr lang="nl-NL" dirty="0"/>
              <a:t>Redeneringen opbouwen: als stelling 1 en 2 allebei waar zijn dan volgt hieruit dat ….</a:t>
            </a:r>
          </a:p>
          <a:p>
            <a:r>
              <a:rPr lang="nl-NL" b="1" dirty="0"/>
              <a:t>Vorm en ruimte</a:t>
            </a:r>
          </a:p>
          <a:p>
            <a:pPr lvl="1"/>
            <a:r>
              <a:rPr lang="nl-NL" dirty="0"/>
              <a:t>Verhoudingen, aanzichten en perspectief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14716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Waarom wiskunde C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type="body" sz="quarter" idx="15"/>
          </p:nvPr>
        </p:nvSpPr>
        <p:spPr>
          <a:xfrm>
            <a:off x="736321" y="1635125"/>
            <a:ext cx="7670699" cy="40020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/>
              <a:t>Wiskunde C op het vwo bereidt voor op een universitaire studie in de richtingen:</a:t>
            </a:r>
          </a:p>
          <a:p>
            <a:pPr marL="0" indent="0">
              <a:buNone/>
            </a:pPr>
            <a:endParaRPr lang="nl-NL" sz="2400" dirty="0"/>
          </a:p>
          <a:p>
            <a:r>
              <a:rPr lang="nl-NL" sz="2400" dirty="0"/>
              <a:t>Gedrag en Maatschappij</a:t>
            </a:r>
          </a:p>
          <a:p>
            <a:r>
              <a:rPr lang="nl-NL" sz="2400" dirty="0"/>
              <a:t>Rechten</a:t>
            </a:r>
          </a:p>
          <a:p>
            <a:r>
              <a:rPr lang="nl-NL" sz="2400" dirty="0"/>
              <a:t>Kunst en Cultuur</a:t>
            </a:r>
          </a:p>
          <a:p>
            <a:r>
              <a:rPr lang="nl-NL" sz="2400" dirty="0"/>
              <a:t>Talen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28983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Wiskunde B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type="body" sz="quarter" idx="15"/>
          </p:nvPr>
        </p:nvSpPr>
        <p:spPr>
          <a:xfrm>
            <a:off x="736321" y="1635125"/>
            <a:ext cx="7670699" cy="4002088"/>
          </a:xfrm>
        </p:spPr>
        <p:txBody>
          <a:bodyPr>
            <a:normAutofit/>
          </a:bodyPr>
          <a:lstStyle/>
          <a:p>
            <a:r>
              <a:rPr lang="nl-NL" b="1" dirty="0"/>
              <a:t>Werken met functies en formules </a:t>
            </a:r>
          </a:p>
          <a:p>
            <a:pPr lvl="1"/>
            <a:r>
              <a:rPr lang="nl-NL" dirty="0"/>
              <a:t>Functievoorschriften opstellen, formules algebraïsch herleiden en met elkaar te vergelijken</a:t>
            </a:r>
          </a:p>
          <a:p>
            <a:pPr lvl="1"/>
            <a:r>
              <a:rPr lang="nl-NL" dirty="0"/>
              <a:t>Gedrag van een functie beschrijven en bewijzen</a:t>
            </a:r>
          </a:p>
          <a:p>
            <a:pPr lvl="1"/>
            <a:r>
              <a:rPr lang="nl-NL" dirty="0"/>
              <a:t>Technieken zoals differentiëren en integreren </a:t>
            </a:r>
          </a:p>
          <a:p>
            <a:pPr lvl="1"/>
            <a:r>
              <a:rPr lang="nl-NL" dirty="0"/>
              <a:t>Kennis over (natuurkundige) functies</a:t>
            </a:r>
          </a:p>
          <a:p>
            <a:r>
              <a:rPr lang="nl-NL" b="1" dirty="0"/>
              <a:t>Meetkunde</a:t>
            </a:r>
          </a:p>
          <a:p>
            <a:pPr lvl="1"/>
            <a:r>
              <a:rPr lang="nl-NL" dirty="0"/>
              <a:t>Rekenen met vectoren</a:t>
            </a:r>
          </a:p>
          <a:p>
            <a:pPr lvl="1"/>
            <a:r>
              <a:rPr lang="nl-NL" dirty="0"/>
              <a:t>Algebraïsche meetkunde (rekenen met meetkundige figuren zoals cirkels en driehoeken)</a:t>
            </a:r>
          </a:p>
          <a:p>
            <a:pPr marL="232200" lvl="1" indent="0">
              <a:buNone/>
            </a:pPr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15809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NIftarlake">
      <a:dk1>
        <a:srgbClr val="0A1A5C"/>
      </a:dk1>
      <a:lt1>
        <a:sysClr val="window" lastClr="FFFFFF"/>
      </a:lt1>
      <a:dk2>
        <a:srgbClr val="44546A"/>
      </a:dk2>
      <a:lt2>
        <a:srgbClr val="E7E6E6"/>
      </a:lt2>
      <a:accent1>
        <a:srgbClr val="154A91"/>
      </a:accent1>
      <a:accent2>
        <a:srgbClr val="E26141"/>
      </a:accent2>
      <a:accent3>
        <a:srgbClr val="A5A5A5"/>
      </a:accent3>
      <a:accent4>
        <a:srgbClr val="FFC000"/>
      </a:accent4>
      <a:accent5>
        <a:srgbClr val="154A91"/>
      </a:accent5>
      <a:accent6>
        <a:srgbClr val="009BA1"/>
      </a:accent6>
      <a:hlink>
        <a:srgbClr val="009BA1"/>
      </a:hlink>
      <a:folHlink>
        <a:srgbClr val="009BA1"/>
      </a:folHlink>
    </a:clrScheme>
    <a:fontScheme name="Niftarlak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iftarlake presentatie V2a.potx" id="{ACCB8DD2-F3CA-4C2D-A335-33E09CF4DDBE}" vid="{363A027B-735F-4D2E-9292-3E51388E8A8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96F9D58E11CA4389A85E497BDE9A33" ma:contentTypeVersion="17" ma:contentTypeDescription="Een nieuw document maken." ma:contentTypeScope="" ma:versionID="15acbc8be9b435acfe4084b091372588">
  <xsd:schema xmlns:xsd="http://www.w3.org/2001/XMLSchema" xmlns:xs="http://www.w3.org/2001/XMLSchema" xmlns:p="http://schemas.microsoft.com/office/2006/metadata/properties" xmlns:ns2="63cc5f53-95b1-4bae-9339-83b3346e6055" xmlns:ns3="75646cc3-dafe-46cb-ad8a-0c1662b34ce6" targetNamespace="http://schemas.microsoft.com/office/2006/metadata/properties" ma:root="true" ma:fieldsID="4e6f61a8924015d30d177eec4dc477d3" ns2:_="" ns3:_="">
    <xsd:import namespace="63cc5f53-95b1-4bae-9339-83b3346e6055"/>
    <xsd:import namespace="75646cc3-dafe-46cb-ad8a-0c1662b34ce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cc5f53-95b1-4bae-9339-83b3346e6055" elementFormDefault="qualified">
    <xsd:import namespace="http://schemas.microsoft.com/office/2006/documentManagement/types"/>
    <xsd:import namespace="http://schemas.microsoft.com/office/infopath/2007/PartnerControls"/>
    <xsd:element name="SharedWithUsers" ma:index="4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5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e2ac6152-db79-429a-a000-44b0dea44845}" ma:internalName="TaxCatchAll" ma:showField="CatchAllData" ma:web="63cc5f53-95b1-4bae-9339-83b3346e605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646cc3-dafe-46cb-ad8a-0c1662b34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7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8" nillable="true" ma:displayName="Tags" ma:internalName="MediaServiceAutoTags" ma:readOnly="true">
      <xsd:simpleType>
        <xsd:restriction base="dms:Text"/>
      </xsd:simpleType>
    </xsd:element>
    <xsd:element name="MediaServiceGenerationTime" ma:index="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Afbeeldingtags" ma:readOnly="false" ma:fieldId="{5cf76f15-5ced-4ddc-b409-7134ff3c332f}" ma:taxonomyMulti="true" ma:sspId="dde8ed53-59b2-4452-b431-ba5103509b5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4" ma:displayName="Inhoudstype"/>
        <xsd:element ref="dc:title" minOccurs="0" maxOccurs="1" ma:index="3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5646cc3-dafe-46cb-ad8a-0c1662b34ce6">
      <Terms xmlns="http://schemas.microsoft.com/office/infopath/2007/PartnerControls"/>
    </lcf76f155ced4ddcb4097134ff3c332f>
    <TaxCatchAll xmlns="63cc5f53-95b1-4bae-9339-83b3346e605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A332B64-DD9C-4248-9DB4-6F5690C92D5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3cc5f53-95b1-4bae-9339-83b3346e6055"/>
    <ds:schemaRef ds:uri="75646cc3-dafe-46cb-ad8a-0c1662b34ce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7E24656-AAD3-4795-959E-5B3F20E43D58}">
  <ds:schemaRefs>
    <ds:schemaRef ds:uri="http://www.w3.org/XML/1998/namespace"/>
    <ds:schemaRef ds:uri="http://schemas.microsoft.com/office/2006/documentManagement/types"/>
    <ds:schemaRef ds:uri="http://purl.org/dc/terms/"/>
    <ds:schemaRef ds:uri="63cc5f53-95b1-4bae-9339-83b3346e6055"/>
    <ds:schemaRef ds:uri="http://schemas.microsoft.com/office/infopath/2007/PartnerControls"/>
    <ds:schemaRef ds:uri="http://purl.org/dc/dcmitype/"/>
    <ds:schemaRef ds:uri="http://purl.org/dc/elements/1.1/"/>
    <ds:schemaRef ds:uri="http://schemas.openxmlformats.org/package/2006/metadata/core-properties"/>
    <ds:schemaRef ds:uri="75646cc3-dafe-46cb-ad8a-0c1662b34ce6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0132D33D-D1F3-4D51-A251-7706B7B1045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Niftarlake presentatie V2</Template>
  <TotalTime>270</TotalTime>
  <Words>618</Words>
  <Application>Microsoft Macintosh PowerPoint</Application>
  <PresentationFormat>Diavoorstelling (4:3)</PresentationFormat>
  <Paragraphs>102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7" baseType="lpstr">
      <vt:lpstr>Arial</vt:lpstr>
      <vt:lpstr>Trebuchet MS</vt:lpstr>
      <vt:lpstr>Kantoorthema</vt:lpstr>
      <vt:lpstr>PowerPoint-presentatie</vt:lpstr>
      <vt:lpstr>Wiskunde </vt:lpstr>
      <vt:lpstr>Wiskunde A, B, C, D</vt:lpstr>
      <vt:lpstr>Wiskunde is verplicht</vt:lpstr>
      <vt:lpstr>Wiskunde A</vt:lpstr>
      <vt:lpstr>Waarom wiskunde A</vt:lpstr>
      <vt:lpstr>Wiskunde C</vt:lpstr>
      <vt:lpstr>Waarom wiskunde C</vt:lpstr>
      <vt:lpstr>Wiskunde B</vt:lpstr>
      <vt:lpstr>Waarom wiskunde B</vt:lpstr>
      <vt:lpstr>Extra eisen wiskunde B</vt:lpstr>
      <vt:lpstr>Wiskunde D</vt:lpstr>
      <vt:lpstr>Wiskunde</vt:lpstr>
      <vt:lpstr>Vragen?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Lorette Kraaijenbrink</dc:creator>
  <cp:lastModifiedBy>Erika de Coo - Nap</cp:lastModifiedBy>
  <cp:revision>17</cp:revision>
  <dcterms:created xsi:type="dcterms:W3CDTF">2017-03-09T16:58:20Z</dcterms:created>
  <dcterms:modified xsi:type="dcterms:W3CDTF">2023-01-23T09:24:51Z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0x010100D096F9D58E11CA4389A85E497BDE9A33</vt:lpwstr>
  </property>
  <property fmtid="{D5CDD505-2E9C-101B-9397-08002B2CF9AE}" pid="3" name="_ExtendedDescription">
    <vt:lpwstr/>
  </property>
</Properties>
</file>