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9" r:id="rId5"/>
    <p:sldId id="260" r:id="rId6"/>
    <p:sldId id="265" r:id="rId7"/>
    <p:sldId id="262" r:id="rId8"/>
    <p:sldId id="263" r:id="rId9"/>
    <p:sldId id="266" r:id="rId10"/>
    <p:sldId id="269" r:id="rId11"/>
    <p:sldId id="270" r:id="rId12"/>
    <p:sldId id="271" r:id="rId13"/>
    <p:sldId id="272" r:id="rId14"/>
    <p:sldId id="273" r:id="rId15"/>
    <p:sldId id="274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DD35A5-3183-BA47-A6A0-B80748E8C4B6}" v="1355" dt="2019-12-23T14:20:42.9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 autoAdjust="0"/>
    <p:restoredTop sz="92593"/>
  </p:normalViewPr>
  <p:slideViewPr>
    <p:cSldViewPr snapToGrid="0">
      <p:cViewPr varScale="1">
        <p:scale>
          <a:sx n="113" d="100"/>
          <a:sy n="113" d="100"/>
        </p:scale>
        <p:origin x="20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iftarlake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chtergrond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0"/>
          <a:stretch/>
        </p:blipFill>
        <p:spPr>
          <a:xfrm rot="5400000" flipH="1">
            <a:off x="-23883" y="-1228301"/>
            <a:ext cx="9144000" cy="9314602"/>
          </a:xfrm>
          <a:prstGeom prst="rect">
            <a:avLst/>
          </a:prstGeom>
        </p:spPr>
      </p:pic>
      <p:pic>
        <p:nvPicPr>
          <p:cNvPr id="14" name="Afbeelding 13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4776"/>
          </a:xfrm>
          <a:prstGeom prst="rect">
            <a:avLst/>
          </a:prstGeom>
        </p:spPr>
      </p:pic>
      <p:pic>
        <p:nvPicPr>
          <p:cNvPr id="8" name="Logo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60" y="2613389"/>
            <a:ext cx="6991068" cy="162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17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chtergrond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8" t="660" r="16997" b="1172"/>
          <a:stretch/>
        </p:blipFill>
        <p:spPr>
          <a:xfrm rot="5400000" flipH="1">
            <a:off x="1142998" y="-1143003"/>
            <a:ext cx="6858001" cy="9144002"/>
          </a:xfrm>
          <a:prstGeom prst="rect">
            <a:avLst/>
          </a:prstGeom>
        </p:spPr>
      </p:pic>
      <p:sp>
        <p:nvSpPr>
          <p:cNvPr id="15" name="Wit vlak"/>
          <p:cNvSpPr/>
          <p:nvPr userDrawn="1"/>
        </p:nvSpPr>
        <p:spPr>
          <a:xfrm>
            <a:off x="221422" y="188998"/>
            <a:ext cx="8701152" cy="64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1327410"/>
          </a:xfrm>
        </p:spPr>
        <p:txBody>
          <a:bodyPr anchor="b">
            <a:normAutofit/>
          </a:bodyPr>
          <a:lstStyle>
            <a:lvl1pPr algn="ctr">
              <a:defRPr sz="5000" b="1"/>
            </a:lvl1pPr>
          </a:lstStyle>
          <a:p>
            <a:r>
              <a:rPr lang="nl-NL" dirty="0"/>
              <a:t>Titel van de presentatie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83167"/>
            <a:ext cx="6858000" cy="788968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sz="3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Ondertitel van de presentatie</a:t>
            </a:r>
            <a:endParaRPr lang="en-US" dirty="0"/>
          </a:p>
        </p:txBody>
      </p:sp>
      <p:pic>
        <p:nvPicPr>
          <p:cNvPr id="11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764971"/>
            <a:ext cx="2279176" cy="655554"/>
          </a:xfrm>
          <a:prstGeom prst="rect">
            <a:avLst/>
          </a:prstGeom>
        </p:spPr>
      </p:pic>
      <p:sp>
        <p:nvSpPr>
          <p:cNvPr id="18" name="Tijdelijke aanduiding voor tekst 17"/>
          <p:cNvSpPr>
            <a:spLocks noGrp="1"/>
          </p:cNvSpPr>
          <p:nvPr>
            <p:ph type="body" sz="quarter" idx="13" hasCustomPrompt="1"/>
          </p:nvPr>
        </p:nvSpPr>
        <p:spPr>
          <a:xfrm>
            <a:off x="1143000" y="3567878"/>
            <a:ext cx="6858000" cy="49730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274882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600"/>
            </a:lvl2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657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tekst in 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36322" y="1635125"/>
            <a:ext cx="3708000" cy="40020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6"/>
          </p:nvPr>
        </p:nvSpPr>
        <p:spPr>
          <a:xfrm>
            <a:off x="4699021" y="1635125"/>
            <a:ext cx="3708000" cy="40020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6048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foto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4745620" y="1747777"/>
            <a:ext cx="3660380" cy="388982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36322" y="1635125"/>
            <a:ext cx="3708000" cy="40020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0238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gro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738000" y="1749600"/>
            <a:ext cx="7651750" cy="3891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1199322" y="5818188"/>
            <a:ext cx="7190428" cy="354012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736048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1199322" y="5818188"/>
            <a:ext cx="7190428" cy="354012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455875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261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chtergrond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" r="5286"/>
          <a:stretch/>
        </p:blipFill>
        <p:spPr>
          <a:xfrm rot="5400000" flipH="1">
            <a:off x="1169504" y="-1169505"/>
            <a:ext cx="6858000" cy="9197009"/>
          </a:xfrm>
          <a:prstGeom prst="rect">
            <a:avLst/>
          </a:prstGeom>
        </p:spPr>
      </p:pic>
      <p:sp>
        <p:nvSpPr>
          <p:cNvPr id="8" name="Wit vlak"/>
          <p:cNvSpPr/>
          <p:nvPr userDrawn="1"/>
        </p:nvSpPr>
        <p:spPr>
          <a:xfrm>
            <a:off x="221095" y="189000"/>
            <a:ext cx="8701152" cy="64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Logo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9" y="5991367"/>
            <a:ext cx="618769" cy="57128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6321" y="370000"/>
            <a:ext cx="7670700" cy="1142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322" y="1632537"/>
            <a:ext cx="7670699" cy="400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745" y="63323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41798-A1E7-4418-A50B-9BAD63C8ACFA}" type="datetimeFigureOut">
              <a:rPr lang="nl-NL" smtClean="0"/>
              <a:t>24-01-2023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6705" y="63365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87523" y="6346658"/>
            <a:ext cx="12194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397F0-0EC2-457D-AED8-B33569D07A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54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77" r:id="rId4"/>
    <p:sldLayoutId id="2147483674" r:id="rId5"/>
    <p:sldLayoutId id="2147483666" r:id="rId6"/>
    <p:sldLayoutId id="2147483675" r:id="rId7"/>
    <p:sldLayoutId id="2147483667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0"/>
        </a:spcBef>
        <a:buSzPct val="110000"/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460800" indent="-2286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286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286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2286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856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Wiskunde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type="body" sz="quarter" idx="15"/>
          </p:nvPr>
        </p:nvSpPr>
        <p:spPr>
          <a:xfrm>
            <a:off x="736321" y="1635125"/>
            <a:ext cx="7670699" cy="4002088"/>
          </a:xfrm>
        </p:spPr>
        <p:txBody>
          <a:bodyPr>
            <a:normAutofit lnSpcReduction="10000"/>
          </a:bodyPr>
          <a:lstStyle/>
          <a:p>
            <a:r>
              <a:rPr lang="nl-NL" sz="2000" dirty="0"/>
              <a:t>Bijna iedereen kiest wiskunde op de havo</a:t>
            </a:r>
          </a:p>
          <a:p>
            <a:r>
              <a:rPr lang="nl-NL" sz="2000" dirty="0"/>
              <a:t>Wiskunde behoort samen met Nederlands en Engels tot de kernvakken</a:t>
            </a:r>
          </a:p>
          <a:p>
            <a:r>
              <a:rPr lang="nl-NL" sz="2000" dirty="0"/>
              <a:t>Keuze voor wiskunde hangt samen met profiel en beroepskeuze</a:t>
            </a:r>
          </a:p>
          <a:p>
            <a:r>
              <a:rPr lang="nl-NL" sz="2000" dirty="0"/>
              <a:t>Wiskunde A is geen wiskunde voor dummy’s</a:t>
            </a:r>
          </a:p>
          <a:p>
            <a:r>
              <a:rPr lang="nl-NL" sz="2000" dirty="0"/>
              <a:t>Wiskunde is zelden een aangeboren talent, wiskundig talent verkrijg je door oefenen, oefenen en nog meer oefenen</a:t>
            </a:r>
          </a:p>
          <a:p>
            <a:r>
              <a:rPr lang="nl-NL" sz="2000" dirty="0"/>
              <a:t>Aanwezige boeken voor wiskunde A en B geven beeld van wiskunde </a:t>
            </a:r>
          </a:p>
          <a:p>
            <a:r>
              <a:rPr lang="nl-NL" sz="2000" dirty="0"/>
              <a:t>Of je nu wiskunde A of B kiest je moet altijd een grafische rekenmachine aanschaffen (school adviseert TI-84 CE-T)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124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Belangrijk bij keuze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type="body" sz="quarter" idx="15"/>
          </p:nvPr>
        </p:nvSpPr>
        <p:spPr>
          <a:xfrm>
            <a:off x="736321" y="1635125"/>
            <a:ext cx="7670699" cy="400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/>
              <a:t>Wat kan ik?</a:t>
            </a:r>
          </a:p>
          <a:p>
            <a:r>
              <a:rPr lang="nl-NL" sz="2000" dirty="0"/>
              <a:t>Hoe goed ben ik nu in wiskunde?</a:t>
            </a:r>
          </a:p>
          <a:p>
            <a:r>
              <a:rPr lang="nl-NL" sz="2000" dirty="0"/>
              <a:t>Kan ik goed met letters rekenen?</a:t>
            </a:r>
          </a:p>
          <a:p>
            <a:r>
              <a:rPr lang="nl-NL" sz="2000" dirty="0"/>
              <a:t>Kan ik goed de juiste informatie uit een verhaal halen?</a:t>
            </a:r>
          </a:p>
          <a:p>
            <a:r>
              <a:rPr lang="nl-NL" sz="2000" dirty="0"/>
              <a:t>Ben ik nauwkeurig?</a:t>
            </a:r>
          </a:p>
          <a:p>
            <a:r>
              <a:rPr lang="nl-NL" sz="2000" dirty="0"/>
              <a:t>Ben ik ijverig?</a:t>
            </a:r>
          </a:p>
        </p:txBody>
      </p:sp>
    </p:spTree>
    <p:extLst>
      <p:ext uri="{BB962C8B-B14F-4D97-AF65-F5344CB8AC3E}">
        <p14:creationId xmlns:p14="http://schemas.microsoft.com/office/powerpoint/2010/main" val="425934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Belangrijk bij keuze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type="body" sz="quarter" idx="15"/>
          </p:nvPr>
        </p:nvSpPr>
        <p:spPr>
          <a:xfrm>
            <a:off x="736321" y="1635125"/>
            <a:ext cx="7670699" cy="40020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sz="2800" dirty="0"/>
              <a:t>Wat vind ik leuk?</a:t>
            </a:r>
          </a:p>
          <a:p>
            <a:r>
              <a:rPr lang="nl-NL" sz="2000" dirty="0"/>
              <a:t>Los ik graag problemen op?</a:t>
            </a:r>
          </a:p>
          <a:p>
            <a:r>
              <a:rPr lang="nl-NL" sz="2000" dirty="0"/>
              <a:t>Vind ik wiskunde leuk?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800" dirty="0"/>
              <a:t>Welke onderwerpen vind ik leuk?</a:t>
            </a:r>
          </a:p>
          <a:p>
            <a:r>
              <a:rPr lang="nl-NL" sz="2000" dirty="0"/>
              <a:t>Letter rekenen (wiskunde B)</a:t>
            </a:r>
          </a:p>
          <a:p>
            <a:r>
              <a:rPr lang="nl-NL" sz="2000" dirty="0"/>
              <a:t>(Ruimte) meetkunde (wiskunde B)</a:t>
            </a:r>
          </a:p>
          <a:p>
            <a:r>
              <a:rPr lang="nl-NL" sz="2000" dirty="0"/>
              <a:t>Met grafieken werken (wiskunde A en B)</a:t>
            </a:r>
          </a:p>
          <a:p>
            <a:r>
              <a:rPr lang="nl-NL" sz="2000" dirty="0"/>
              <a:t>Statistiek (wiskunde A)</a:t>
            </a:r>
          </a:p>
          <a:p>
            <a:endParaRPr lang="nl-NL" sz="2000" dirty="0"/>
          </a:p>
          <a:p>
            <a:pPr marL="0" indent="0">
              <a:buNone/>
            </a:pPr>
            <a:r>
              <a:rPr lang="nl-NL" sz="3000" dirty="0"/>
              <a:t>Welke andere vakken vind ik leuk en in welk profiel zitten die vakken?</a:t>
            </a:r>
          </a:p>
        </p:txBody>
      </p:sp>
    </p:spTree>
    <p:extLst>
      <p:ext uri="{BB962C8B-B14F-4D97-AF65-F5344CB8AC3E}">
        <p14:creationId xmlns:p14="http://schemas.microsoft.com/office/powerpoint/2010/main" val="424647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Vragen?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63A13FF9-5D53-D348-A362-A078B6208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778" y="1817804"/>
            <a:ext cx="5951809" cy="398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033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Wiskunde 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Welke variant moet ik kiezen?</a:t>
            </a:r>
          </a:p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l-NL" dirty="0"/>
              <a:t>januari 2020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8170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Wiskunde A, B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Welke wiskunde wordt aangeboden?</a:t>
            </a:r>
          </a:p>
          <a:p>
            <a:r>
              <a:rPr lang="nl-NL" dirty="0"/>
              <a:t>Is de ene wiskunde moeilijker dan de andere wiskunde?</a:t>
            </a:r>
          </a:p>
          <a:p>
            <a:r>
              <a:rPr lang="nl-NL" dirty="0"/>
              <a:t>Zijn er eisen om een soort wiskunde te kiezen?</a:t>
            </a:r>
          </a:p>
          <a:p>
            <a:r>
              <a:rPr lang="nl-NL" dirty="0"/>
              <a:t>Wat kan ik met al die verschillende </a:t>
            </a:r>
            <a:r>
              <a:rPr lang="nl-NL" dirty="0" err="1"/>
              <a:t>wiskundes</a:t>
            </a:r>
            <a:r>
              <a:rPr lang="nl-NL" dirty="0"/>
              <a:t>?</a:t>
            </a:r>
          </a:p>
          <a:p>
            <a:r>
              <a:rPr lang="nl-NL" dirty="0"/>
              <a:t>Kan ik meer soorten wiskunde kiezen?</a:t>
            </a:r>
          </a:p>
          <a:p>
            <a:r>
              <a:rPr lang="nl-NL" dirty="0"/>
              <a:t>Is wiskunde verplicht in ieder profiel?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/>
              <a:t>Wiskunde in de onderbouw/bovenbouw</a:t>
            </a:r>
          </a:p>
          <a:p>
            <a:r>
              <a:rPr lang="nl-NL" dirty="0"/>
              <a:t>Moet ik een grafische rekenmachine aanschaffen?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FD84B46-8B0E-3743-AB9C-2F5880833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446" y="3159445"/>
            <a:ext cx="2576339" cy="332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483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Wiskunde in de profielen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In ieder profiel wordt wiskunde gegeven, alleen Cultuur &amp; Maatschappij kan zonder wiskunde</a:t>
            </a:r>
          </a:p>
          <a:p>
            <a:endParaRPr lang="nl-NL" dirty="0"/>
          </a:p>
          <a:p>
            <a:pPr>
              <a:tabLst>
                <a:tab pos="4305300" algn="l"/>
              </a:tabLst>
            </a:pPr>
            <a:r>
              <a:rPr lang="nl-NL" dirty="0"/>
              <a:t>Cultuur &amp; Maatschappij: 	wiskunde A </a:t>
            </a:r>
          </a:p>
          <a:p>
            <a:pPr>
              <a:tabLst>
                <a:tab pos="4305300" algn="l"/>
              </a:tabLst>
            </a:pPr>
            <a:r>
              <a:rPr lang="nl-NL" dirty="0"/>
              <a:t>Economie &amp; Maatschappij:	wiskunde A of B</a:t>
            </a:r>
          </a:p>
          <a:p>
            <a:pPr>
              <a:tabLst>
                <a:tab pos="4305300" algn="l"/>
              </a:tabLst>
            </a:pPr>
            <a:r>
              <a:rPr lang="nl-NL" dirty="0"/>
              <a:t>Natuur &amp; Gezondheid:	wiskunde A of B</a:t>
            </a:r>
          </a:p>
          <a:p>
            <a:pPr>
              <a:tabLst>
                <a:tab pos="4305300" algn="l"/>
              </a:tabLst>
            </a:pPr>
            <a:r>
              <a:rPr lang="nl-NL" dirty="0"/>
              <a:t>Natuur &amp; Techniek:	wiskunde B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749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Wiskunde A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type="body" sz="quarter" idx="15"/>
          </p:nvPr>
        </p:nvSpPr>
        <p:spPr>
          <a:xfrm>
            <a:off x="736321" y="1635125"/>
            <a:ext cx="7670699" cy="4002088"/>
          </a:xfrm>
        </p:spPr>
        <p:txBody>
          <a:bodyPr>
            <a:normAutofit fontScale="92500" lnSpcReduction="20000"/>
          </a:bodyPr>
          <a:lstStyle/>
          <a:p>
            <a:r>
              <a:rPr lang="nl-NL" sz="2000" b="1" dirty="0"/>
              <a:t>Verbanden zien en begrijpen. </a:t>
            </a:r>
          </a:p>
          <a:p>
            <a:pPr lvl="1"/>
            <a:r>
              <a:rPr lang="nl-NL" sz="2000" dirty="0"/>
              <a:t>Goed kunnen lezen en interpreteren van grafieken en tabellen </a:t>
            </a:r>
          </a:p>
          <a:p>
            <a:pPr lvl="1"/>
            <a:r>
              <a:rPr lang="nl-NL" sz="2000" dirty="0"/>
              <a:t>Eenvoudige formules herkennen bij grafieken en tabellen. </a:t>
            </a:r>
          </a:p>
          <a:p>
            <a:pPr lvl="1"/>
            <a:r>
              <a:rPr lang="nl-NL" sz="2000" dirty="0"/>
              <a:t>Leren rekenen aan formules. Zoals antwoord geven op de vraag: ‘Hoe steil loopt een groeicurve? </a:t>
            </a:r>
          </a:p>
          <a:p>
            <a:r>
              <a:rPr lang="nl-NL" sz="2000" b="1" dirty="0"/>
              <a:t>Statistiek</a:t>
            </a:r>
            <a:r>
              <a:rPr lang="nl-NL" sz="2000" dirty="0"/>
              <a:t> </a:t>
            </a:r>
          </a:p>
          <a:p>
            <a:pPr lvl="1"/>
            <a:r>
              <a:rPr lang="nl-NL" sz="2000" dirty="0"/>
              <a:t>Hoe haal je uit een grote hoeveelheid data relevante informatie? </a:t>
            </a:r>
          </a:p>
          <a:p>
            <a:pPr lvl="1"/>
            <a:r>
              <a:rPr lang="nl-NL" sz="2000" dirty="0"/>
              <a:t>Het leren begrijpen van onderzoeksresultaten en daar zinnige conclusies uit leren trekken. </a:t>
            </a:r>
          </a:p>
          <a:p>
            <a:r>
              <a:rPr lang="nl-NL" sz="2000" b="1" dirty="0"/>
              <a:t>Telproblemen </a:t>
            </a:r>
          </a:p>
          <a:p>
            <a:pPr lvl="1"/>
            <a:r>
              <a:rPr lang="nl-NL" sz="2000" dirty="0"/>
              <a:t>Keuzemogelijkheden berekenen</a:t>
            </a:r>
          </a:p>
          <a:p>
            <a:pPr lvl="1"/>
            <a:r>
              <a:rPr lang="nl-NL" sz="2000" dirty="0"/>
              <a:t>Verschillende selecties maken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131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wiskunde A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type="body" sz="quarter" idx="15"/>
          </p:nvPr>
        </p:nvSpPr>
        <p:spPr>
          <a:xfrm>
            <a:off x="736321" y="1635125"/>
            <a:ext cx="7670699" cy="400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Wiskunde A op de havo bereidt voor op een hbo studie in de richtingen: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Economie</a:t>
            </a:r>
          </a:p>
          <a:p>
            <a:r>
              <a:rPr lang="nl-NL" sz="2400" dirty="0"/>
              <a:t>Gezondheid</a:t>
            </a:r>
          </a:p>
          <a:p>
            <a:r>
              <a:rPr lang="nl-NL" sz="2400" dirty="0"/>
              <a:t>Milieu</a:t>
            </a:r>
          </a:p>
          <a:p>
            <a:r>
              <a:rPr lang="nl-NL" sz="2400" dirty="0"/>
              <a:t>Psychologie</a:t>
            </a:r>
          </a:p>
          <a:p>
            <a:r>
              <a:rPr lang="nl-NL" sz="2400" dirty="0"/>
              <a:t>Sociale studies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02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Wiskunde B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type="body" sz="quarter" idx="15"/>
          </p:nvPr>
        </p:nvSpPr>
        <p:spPr>
          <a:xfrm>
            <a:off x="736321" y="1635125"/>
            <a:ext cx="7670699" cy="4002088"/>
          </a:xfrm>
        </p:spPr>
        <p:txBody>
          <a:bodyPr>
            <a:normAutofit/>
          </a:bodyPr>
          <a:lstStyle/>
          <a:p>
            <a:r>
              <a:rPr lang="nl-NL" sz="2000" b="1" dirty="0"/>
              <a:t>Werken met functies en formules </a:t>
            </a:r>
          </a:p>
          <a:p>
            <a:pPr lvl="1"/>
            <a:r>
              <a:rPr lang="nl-NL" sz="2000" dirty="0"/>
              <a:t>Functievoorschriften opstellen, formules algebraïsch herleiden en met elkaar te vergelijken</a:t>
            </a:r>
          </a:p>
          <a:p>
            <a:pPr lvl="1"/>
            <a:r>
              <a:rPr lang="nl-NL" sz="2000" dirty="0"/>
              <a:t>Gedrag van een functie beschrijven en bewijzen</a:t>
            </a:r>
          </a:p>
          <a:p>
            <a:pPr lvl="1"/>
            <a:r>
              <a:rPr lang="nl-NL" sz="2000" dirty="0"/>
              <a:t>Technieken zoals differentiëren</a:t>
            </a:r>
          </a:p>
          <a:p>
            <a:pPr lvl="1"/>
            <a:r>
              <a:rPr lang="nl-NL" sz="2000" dirty="0"/>
              <a:t>Kennis over (natuurkundige) functies</a:t>
            </a:r>
          </a:p>
          <a:p>
            <a:r>
              <a:rPr lang="nl-NL" sz="2000" b="1" dirty="0"/>
              <a:t>Meetkunde</a:t>
            </a:r>
          </a:p>
          <a:p>
            <a:pPr lvl="1"/>
            <a:r>
              <a:rPr lang="nl-NL" sz="2000" dirty="0"/>
              <a:t>Rekenen met driehoeken (sinus en cosinusregel)</a:t>
            </a:r>
          </a:p>
          <a:p>
            <a:pPr lvl="1"/>
            <a:r>
              <a:rPr lang="nl-NL" sz="2000" dirty="0"/>
              <a:t>Rekenen met cirkels (raaklijnen, snijpunten, in- en omgeschreven cirkel)</a:t>
            </a:r>
          </a:p>
          <a:p>
            <a:pPr marL="232200" lvl="1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580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wiskunde B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type="body" sz="quarter" idx="15"/>
          </p:nvPr>
        </p:nvSpPr>
        <p:spPr>
          <a:xfrm>
            <a:off x="736321" y="1635125"/>
            <a:ext cx="7670699" cy="40020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400" dirty="0"/>
              <a:t>Wiskunde B op de havo bereidt voor op een hbo studie in de richtingen: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Techniek</a:t>
            </a:r>
          </a:p>
          <a:p>
            <a:r>
              <a:rPr lang="nl-NL" sz="2400" dirty="0"/>
              <a:t>Scheikunde</a:t>
            </a:r>
          </a:p>
          <a:p>
            <a:r>
              <a:rPr lang="nl-NL" sz="2400" dirty="0"/>
              <a:t>Natuurkunde</a:t>
            </a:r>
          </a:p>
          <a:p>
            <a:endParaRPr lang="nl-NL" dirty="0"/>
          </a:p>
          <a:p>
            <a:r>
              <a:rPr lang="nl-NL" dirty="0"/>
              <a:t>Bij sommige hbo studies moet je wiskunde B hebben of wordt het sterk aangeraden (o.a. lerarenopleiding wiskunde, technische informatica, toegepaste wiskunde)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475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Extra eisen wiskunde B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type="body" sz="quarter" idx="15"/>
          </p:nvPr>
        </p:nvSpPr>
        <p:spPr>
          <a:xfrm>
            <a:off x="736321" y="1635125"/>
            <a:ext cx="7670699" cy="40020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400" dirty="0"/>
              <a:t>Wiskunde B is een pittig vak waarvoor je de wiskunde uit de onderbouw goed moet beheersen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Positief advies van je docent</a:t>
            </a:r>
          </a:p>
          <a:p>
            <a:r>
              <a:rPr lang="nl-NL" sz="2400" dirty="0"/>
              <a:t>Een 7 voor wiskunde in de 3</a:t>
            </a:r>
            <a:r>
              <a:rPr lang="nl-NL" sz="2400" baseline="30000" dirty="0"/>
              <a:t>e</a:t>
            </a:r>
            <a:r>
              <a:rPr lang="nl-NL" sz="2400" dirty="0"/>
              <a:t> klas</a:t>
            </a:r>
            <a:br>
              <a:rPr lang="nl-NL" sz="2400" dirty="0"/>
            </a:br>
            <a:endParaRPr lang="nl-NL" sz="2400" dirty="0"/>
          </a:p>
          <a:p>
            <a:r>
              <a:rPr lang="nl-NL" sz="2400" dirty="0"/>
              <a:t>Vooral de bereidheid om veel te oefenen, want wiskunde B is niet extreem moeilijk, maar wel hard werken.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000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NIftarlake">
      <a:dk1>
        <a:srgbClr val="0A1A5C"/>
      </a:dk1>
      <a:lt1>
        <a:sysClr val="window" lastClr="FFFFFF"/>
      </a:lt1>
      <a:dk2>
        <a:srgbClr val="44546A"/>
      </a:dk2>
      <a:lt2>
        <a:srgbClr val="E7E6E6"/>
      </a:lt2>
      <a:accent1>
        <a:srgbClr val="154A91"/>
      </a:accent1>
      <a:accent2>
        <a:srgbClr val="E26141"/>
      </a:accent2>
      <a:accent3>
        <a:srgbClr val="A5A5A5"/>
      </a:accent3>
      <a:accent4>
        <a:srgbClr val="FFC000"/>
      </a:accent4>
      <a:accent5>
        <a:srgbClr val="154A91"/>
      </a:accent5>
      <a:accent6>
        <a:srgbClr val="009BA1"/>
      </a:accent6>
      <a:hlink>
        <a:srgbClr val="009BA1"/>
      </a:hlink>
      <a:folHlink>
        <a:srgbClr val="009BA1"/>
      </a:folHlink>
    </a:clrScheme>
    <a:fontScheme name="Niftarlak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iftarlake presentatie V2a.potx" id="{ACCB8DD2-F3CA-4C2D-A335-33E09CF4DDBE}" vid="{363A027B-735F-4D2E-9292-3E51388E8A8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7243035DD1F4438507725E2132F592" ma:contentTypeVersion="6" ma:contentTypeDescription="Een nieuw document maken." ma:contentTypeScope="" ma:versionID="8ae793b4ebe17aa4ca65d22f56fed6ee">
  <xsd:schema xmlns:xsd="http://www.w3.org/2001/XMLSchema" xmlns:xs="http://www.w3.org/2001/XMLSchema" xmlns:p="http://schemas.microsoft.com/office/2006/metadata/properties" xmlns:ns1="http://schemas.microsoft.com/sharepoint/v3" xmlns:ns2="a46b2051-1b07-4389-8485-8ceb7ebdd8d8" xmlns:ns3="cdfa47a2-cf72-4b5f-b43b-301a4e5ff6da" targetNamespace="http://schemas.microsoft.com/office/2006/metadata/properties" ma:root="true" ma:fieldsID="df691d9609a4d25299dc1c62652998e1" ns1:_="" ns2:_="" ns3:_="">
    <xsd:import namespace="http://schemas.microsoft.com/sharepoint/v3"/>
    <xsd:import namespace="a46b2051-1b07-4389-8485-8ceb7ebdd8d8"/>
    <xsd:import namespace="cdfa47a2-cf72-4b5f-b43b-301a4e5ff6d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Eigenschappen van het geïntegreerd beleid voor naleving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Actie van de gebruikersinterface van het geïntegreerd beleid voor naleving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6b2051-1b07-4389-8485-8ceb7ebdd8d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fa47a2-cf72-4b5f-b43b-301a4e5ff6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E24656-AAD3-4795-959E-5B3F20E43D58}">
  <ds:schemaRefs>
    <ds:schemaRef ds:uri="http://purl.org/dc/terms/"/>
    <ds:schemaRef ds:uri="http://www.w3.org/XML/1998/namespace"/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cdfa47a2-cf72-4b5f-b43b-301a4e5ff6da"/>
    <ds:schemaRef ds:uri="http://schemas.openxmlformats.org/package/2006/metadata/core-properties"/>
    <ds:schemaRef ds:uri="a46b2051-1b07-4389-8485-8ceb7ebdd8d8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39F592BD-BA73-4BDE-BBFA-6E993CA2A1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46b2051-1b07-4389-8485-8ceb7ebdd8d8"/>
    <ds:schemaRef ds:uri="cdfa47a2-cf72-4b5f-b43b-301a4e5ff6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132D33D-D1F3-4D51-A251-7706B7B104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Niftarlake presentatie V2</Template>
  <TotalTime>276</TotalTime>
  <Words>577</Words>
  <Application>Microsoft Macintosh PowerPoint</Application>
  <PresentationFormat>Diavoorstelling (4:3)</PresentationFormat>
  <Paragraphs>92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6" baseType="lpstr">
      <vt:lpstr>Arial</vt:lpstr>
      <vt:lpstr>Trebuchet MS</vt:lpstr>
      <vt:lpstr>Kantoorthema</vt:lpstr>
      <vt:lpstr>PowerPoint-presentatie</vt:lpstr>
      <vt:lpstr>Wiskunde </vt:lpstr>
      <vt:lpstr>Wiskunde A, B</vt:lpstr>
      <vt:lpstr>Wiskunde in de profielen</vt:lpstr>
      <vt:lpstr>Wiskunde A</vt:lpstr>
      <vt:lpstr>Waarom wiskunde A</vt:lpstr>
      <vt:lpstr>Wiskunde B</vt:lpstr>
      <vt:lpstr>Waarom wiskunde B</vt:lpstr>
      <vt:lpstr>Extra eisen wiskunde B</vt:lpstr>
      <vt:lpstr>Wiskunde</vt:lpstr>
      <vt:lpstr>Belangrijk bij keuze</vt:lpstr>
      <vt:lpstr>Belangrijk bij keuze</vt:lpstr>
      <vt:lpstr>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Lorette Kraaijenbrink</dc:creator>
  <cp:lastModifiedBy>Bauke Mensink</cp:lastModifiedBy>
  <cp:revision>18</cp:revision>
  <dcterms:created xsi:type="dcterms:W3CDTF">2017-03-09T16:58:20Z</dcterms:created>
  <dcterms:modified xsi:type="dcterms:W3CDTF">2023-01-24T14:09:47Z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0x010100BD7243035DD1F4438507725E2132F592</vt:lpwstr>
  </property>
</Properties>
</file>