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77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8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03"/>
    <p:restoredTop sz="96327"/>
  </p:normalViewPr>
  <p:slideViewPr>
    <p:cSldViewPr snapToGrid="0">
      <p:cViewPr varScale="1">
        <p:scale>
          <a:sx n="119" d="100"/>
          <a:sy n="119" d="100"/>
        </p:scale>
        <p:origin x="21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8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5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3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4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2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2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3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9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81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91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06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j.heuvelmans@niftarlake.nl" TargetMode="External"/><Relationship Id="rId2" Type="http://schemas.openxmlformats.org/officeDocument/2006/relationships/hyperlink" Target="mailto:i.schuuring@niftarlake.n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0D004D-5602-F04E-B0FD-2D14117921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3960" y="654983"/>
            <a:ext cx="6542447" cy="3494791"/>
          </a:xfrm>
        </p:spPr>
        <p:txBody>
          <a:bodyPr>
            <a:normAutofit/>
          </a:bodyPr>
          <a:lstStyle/>
          <a:p>
            <a:pPr algn="r"/>
            <a:r>
              <a:rPr lang="nl-NL" sz="6000" dirty="0"/>
              <a:t>(</a:t>
            </a:r>
            <a:r>
              <a:rPr lang="nl-NL" sz="6000" dirty="0" err="1"/>
              <a:t>Bedrijfs</a:t>
            </a:r>
            <a:r>
              <a:rPr lang="nl-NL" sz="6000" dirty="0"/>
              <a:t>)</a:t>
            </a:r>
            <a:r>
              <a:rPr lang="nl-NL" sz="6000" dirty="0">
                <a:solidFill>
                  <a:schemeClr val="accent1"/>
                </a:solidFill>
              </a:rPr>
              <a:t>economie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B8759D5-DBFE-AA4E-B4ED-F5DC24A5B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0"/>
            <a:ext cx="4829101" cy="1880775"/>
          </a:xfrm>
        </p:spPr>
        <p:txBody>
          <a:bodyPr>
            <a:normAutofit fontScale="62500" lnSpcReduction="20000"/>
          </a:bodyPr>
          <a:lstStyle/>
          <a:p>
            <a:r>
              <a:rPr lang="nl-NL" dirty="0"/>
              <a:t>Bedrijfseconomie</a:t>
            </a:r>
          </a:p>
          <a:p>
            <a:r>
              <a:rPr lang="nl-NL" dirty="0"/>
              <a:t>Ondernemerschap</a:t>
            </a:r>
          </a:p>
          <a:p>
            <a:r>
              <a:rPr lang="nl-NL" dirty="0"/>
              <a:t>financiële zelfredzaamheid</a:t>
            </a:r>
          </a:p>
          <a:p>
            <a:r>
              <a:rPr lang="nl-NL" dirty="0">
                <a:solidFill>
                  <a:schemeClr val="accent1"/>
                </a:solidFill>
              </a:rPr>
              <a:t>Algemene economie</a:t>
            </a:r>
          </a:p>
          <a:p>
            <a:pPr algn="r"/>
            <a:r>
              <a:rPr lang="nl-NL" b="1" dirty="0"/>
              <a:t>Voorlichting (B)ECO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32AFD1-9198-452A-9C0F-39DABF88A5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060" r="5273" b="-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114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14EC9F6-604E-D246-8F9A-415BE6AE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Investeren en financieren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FF76D3-F253-6345-BC57-8227ACE8D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dirty="0"/>
              <a:t> Wat zijn de toekomstplannen van een organisatie?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komt een organisatie aan vermogen?</a:t>
            </a:r>
            <a:br>
              <a:rPr lang="nl-NL" dirty="0"/>
            </a:br>
            <a:r>
              <a:rPr lang="nl-NL" dirty="0"/>
              <a:t>   Denk aan: aandelen en geld lenen</a:t>
            </a:r>
          </a:p>
          <a:p>
            <a:pPr>
              <a:buFont typeface="Wingdings" pitchFamily="2" charset="2"/>
              <a:buChar char="Ø"/>
            </a:pPr>
            <a:endParaRPr lang="nl-NL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1979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C3FDEFE-D52E-BA4D-BF93-4B80F922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Marketing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DFFA26-C099-364C-A7D2-A6797C8F1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dirty="0"/>
              <a:t> Wat is het doel van de onderneming?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ga je het doel bereiken?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ga je de afnemers bereiken?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breng je het product naar je afnemers?</a:t>
            </a:r>
          </a:p>
          <a:p>
            <a:pPr>
              <a:buFont typeface="Wingdings" pitchFamily="2" charset="2"/>
              <a:buChar char="Ø"/>
            </a:pPr>
            <a:endParaRPr lang="nl-NL" dirty="0"/>
          </a:p>
          <a:p>
            <a:pPr marL="0" indent="0">
              <a:buNone/>
            </a:pPr>
            <a:r>
              <a:rPr lang="nl-NL" dirty="0"/>
              <a:t>Strategische (marketing) plannen om je doel te bereiken!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314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B8BC67-2AAA-B148-9DD1-3CE769438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Financieel beleid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0A6BE2-F01C-2E48-B394-F0EEDAC19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dirty="0"/>
              <a:t> Wat zijn de kosten en opbrengsten van een onderneming?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Wat zijn de ontvangen en uitgaven van een onderneming?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bepaal je of het goed gaat met een onderneming?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7572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0B37B78-F5D2-124D-B0D6-0138B5FD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Verslaggeving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BD2957-DF62-274A-B5A5-DE5585173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dirty="0"/>
              <a:t> Hoe sta je er als onderneming financieel voor? 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maak je de buitenwereld bekend hoe het gaat met je onderneming?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Wat is je verhouding tussen eigen en geleend geld en wat zegt dit over jouw onderneming?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2054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B0126B-D87C-0040-9EF3-4339DEB45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Overzicht van de lesstof (voorbeeld </a:t>
            </a:r>
            <a:r>
              <a:rPr lang="nl-NL" dirty="0" err="1">
                <a:solidFill>
                  <a:srgbClr val="FFFFFF"/>
                </a:solidFill>
              </a:rPr>
              <a:t>beco</a:t>
            </a:r>
            <a:r>
              <a:rPr lang="nl-NL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4A9B05-3A7B-FB46-A661-D7DF74AA2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839" y="2191603"/>
            <a:ext cx="10767935" cy="3895703"/>
          </a:xfrm>
        </p:spPr>
        <p:txBody>
          <a:bodyPr>
            <a:normAutofit lnSpcReduction="10000"/>
          </a:bodyPr>
          <a:lstStyle/>
          <a:p>
            <a:r>
              <a:rPr lang="nl-NL" b="1" u="sng" dirty="0"/>
              <a:t>H4/A4		Onderwerp					Praktische opdracht</a:t>
            </a:r>
          </a:p>
          <a:p>
            <a:r>
              <a:rPr lang="nl-NL" b="1" dirty="0"/>
              <a:t>PERIODE 1:	Personeel en organisatie. 				A4: Sollicitatiegesprek </a:t>
            </a:r>
          </a:p>
          <a:p>
            <a:pPr marL="201168" lvl="1" indent="0">
              <a:buNone/>
            </a:pPr>
            <a:r>
              <a:rPr lang="nl-NL" b="1" dirty="0"/>
              <a:t>								H4: Wie ben ik?</a:t>
            </a:r>
          </a:p>
          <a:p>
            <a:r>
              <a:rPr lang="nl-NL" b="1" dirty="0"/>
              <a:t>PERIODE 2:	Financiële zelfredzaamheid			</a:t>
            </a:r>
            <a:br>
              <a:rPr lang="nl-NL" b="1" dirty="0">
                <a:sym typeface="Wingdings" pitchFamily="2" charset="2"/>
              </a:rPr>
            </a:br>
            <a:r>
              <a:rPr lang="nl-NL" b="1" dirty="0">
                <a:sym typeface="Wingdings" pitchFamily="2" charset="2"/>
              </a:rPr>
              <a:t>		Sparen, Lenen, huren/kopen, samenlevingsvormen</a:t>
            </a:r>
          </a:p>
          <a:p>
            <a:r>
              <a:rPr lang="nl-NL" b="1" dirty="0">
                <a:sym typeface="Wingdings" pitchFamily="2" charset="2"/>
              </a:rPr>
              <a:t>PERIODE 3:	Financiële zelfredzaamheid en eigen onderneming</a:t>
            </a:r>
          </a:p>
          <a:p>
            <a:pPr marL="201168" lvl="1" indent="0">
              <a:buNone/>
            </a:pPr>
            <a:r>
              <a:rPr lang="nl-NL" b="1" dirty="0">
                <a:sym typeface="Wingdings" pitchFamily="2" charset="2"/>
              </a:rPr>
              <a:t>		</a:t>
            </a:r>
            <a:r>
              <a:rPr lang="nl-NL" sz="2000" b="1" dirty="0">
                <a:sym typeface="Wingdings" pitchFamily="2" charset="2"/>
              </a:rPr>
              <a:t>schenken/erven, ondernemingsvormen</a:t>
            </a:r>
          </a:p>
          <a:p>
            <a:r>
              <a:rPr lang="nl-NL" b="1" dirty="0">
                <a:sym typeface="Wingdings" pitchFamily="2" charset="2"/>
              </a:rPr>
              <a:t>PERIODE 4:	Bedrijfseconomie	Investeren en financieren				</a:t>
            </a:r>
            <a:br>
              <a:rPr lang="nl-NL" b="1" dirty="0">
                <a:sym typeface="Wingdings" pitchFamily="2" charset="2"/>
              </a:rPr>
            </a:br>
            <a:r>
              <a:rPr lang="nl-NL" b="1" dirty="0">
                <a:sym typeface="Wingdings" pitchFamily="2" charset="2"/>
              </a:rPr>
              <a:t>		Aandacht voor ondernemingen met aandelen.		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4113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B0126B-D87C-0040-9EF3-4339DEB45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Overzicht van de lesstof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4A9B05-3A7B-FB46-A661-D7DF74AA2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700" b="1" dirty="0"/>
              <a:t> In havo 5 een </a:t>
            </a:r>
            <a:r>
              <a:rPr lang="nl-NL" sz="1700" b="1" dirty="0" err="1"/>
              <a:t>becodag</a:t>
            </a:r>
            <a:r>
              <a:rPr lang="nl-NL" sz="1700" b="1" dirty="0"/>
              <a:t>. Een praktische opdracht samen met economie over financiële zelfredzaamheid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700" b="1" dirty="0"/>
              <a:t> De onderwerpen zijn lastiger en worden meer in casusvorm aangeboden.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3919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D61028-89AF-B842-92A6-E141C4B6B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Lessen en toetsen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BB3250-435D-C340-B4FD-BFFE6664A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r>
              <a:rPr lang="nl-NL" b="1" dirty="0"/>
              <a:t>In de les: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Uitleg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Veel zelfstandig werken uit de boeken</a:t>
            </a:r>
          </a:p>
          <a:p>
            <a:pPr>
              <a:buFont typeface="Wingdings" pitchFamily="2" charset="2"/>
              <a:buChar char="Ø"/>
            </a:pPr>
            <a:endParaRPr lang="nl-NL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4247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D61028-89AF-B842-92A6-E141C4B6B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Lessen en toetsen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BB3250-435D-C340-B4FD-BFFE6664A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r>
              <a:rPr lang="nl-NL" b="1" dirty="0"/>
              <a:t>Toetsen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Iedere </a:t>
            </a:r>
            <a:r>
              <a:rPr lang="nl-NL" dirty="0" err="1"/>
              <a:t>toetsweek</a:t>
            </a:r>
            <a:r>
              <a:rPr lang="nl-NL" dirty="0"/>
              <a:t> een toets (geen tussentoetsen)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H4/H5: Cijfers tellen mee voor SE en ED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A4: Cijfers tellen alleen mee voor rapport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A5/A6: Cijfers tellen mee voor SE en 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4727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01252B-37B8-2C47-BC59-CA730D65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Is </a:t>
            </a:r>
            <a:r>
              <a:rPr lang="nl-NL" dirty="0" err="1">
                <a:solidFill>
                  <a:srgbClr val="FFFFFF"/>
                </a:solidFill>
              </a:rPr>
              <a:t>eco</a:t>
            </a:r>
            <a:r>
              <a:rPr lang="nl-NL" dirty="0">
                <a:solidFill>
                  <a:srgbClr val="FFFFFF"/>
                </a:solidFill>
              </a:rPr>
              <a:t> iets voor jou?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BE56F4-1131-2749-AE9A-B38D0139C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dirty="0"/>
              <a:t> Je bent nieuwsgiering naar economische gevolgen van beslissingen door de overheid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Je wil graag begrijpen wat er op het nieuws komt over economie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Je hebt belangstelling voor je omgeving, de maatschappij en welvaart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Je wil meer kennis opdoen over economische verbanden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Je wil meer weten over financiële zelfredzaamheid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Je bent niet bang voor je rekenmachine en beschikt over algemene kennis</a:t>
            </a:r>
          </a:p>
          <a:p>
            <a:pPr>
              <a:buFont typeface="Wingdings" pitchFamily="2" charset="2"/>
              <a:buChar char="Ø"/>
            </a:pPr>
            <a:endParaRPr lang="nl-NL" dirty="0"/>
          </a:p>
          <a:p>
            <a:pPr>
              <a:buFont typeface="Wingdings" pitchFamily="2" charset="2"/>
              <a:buChar char="Ø"/>
            </a:pPr>
            <a:endParaRPr lang="nl-NL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7417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01252B-37B8-2C47-BC59-CA730D65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Is </a:t>
            </a:r>
            <a:r>
              <a:rPr lang="nl-NL" dirty="0" err="1">
                <a:solidFill>
                  <a:srgbClr val="FFFFFF"/>
                </a:solidFill>
              </a:rPr>
              <a:t>beco</a:t>
            </a:r>
            <a:r>
              <a:rPr lang="nl-NL" dirty="0">
                <a:solidFill>
                  <a:srgbClr val="FFFFFF"/>
                </a:solidFill>
              </a:rPr>
              <a:t> iets voor jou?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BE56F4-1131-2749-AE9A-B38D0139C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dirty="0"/>
              <a:t> Je bent nieuwsgiering naar financiële gevolgen van persoonlijke beslissingen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Je wil graag weten hoe organisaties werken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Je hebt belangstelling voor financiële aspecten binnen een bedrijf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Je wil meer kennis opdoen over ondernemerschap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Je wil meer weten over financiële zelfredzaamheid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Je bent niet bang voor je rekenmachine en bent analytisch</a:t>
            </a:r>
          </a:p>
          <a:p>
            <a:pPr>
              <a:buFont typeface="Wingdings" pitchFamily="2" charset="2"/>
              <a:buChar char="Ø"/>
            </a:pPr>
            <a:endParaRPr lang="nl-NL" dirty="0"/>
          </a:p>
          <a:p>
            <a:pPr>
              <a:buFont typeface="Wingdings" pitchFamily="2" charset="2"/>
              <a:buChar char="Ø"/>
            </a:pPr>
            <a:endParaRPr lang="nl-NL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917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247B4-91FC-A443-ABE7-6BB92DC0F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Voorlichting </a:t>
            </a:r>
            <a:r>
              <a:rPr lang="nl-NL" dirty="0" err="1"/>
              <a:t>beco</a:t>
            </a:r>
            <a:r>
              <a:rPr lang="nl-NL" dirty="0"/>
              <a:t> + </a:t>
            </a:r>
            <a:r>
              <a:rPr lang="nl-NL" dirty="0" err="1"/>
              <a:t>eco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548A64-C320-6246-A49A-3A0DF7100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nl-NL" dirty="0"/>
              <a:t>Wat is bedrijfseconomie?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nl-NL" dirty="0"/>
              <a:t>(</a:t>
            </a:r>
            <a:r>
              <a:rPr lang="nl-NL" dirty="0" err="1"/>
              <a:t>Bedrijfs</a:t>
            </a:r>
            <a:r>
              <a:rPr lang="nl-NL" dirty="0"/>
              <a:t>)economie in de derde klas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nl-NL" dirty="0"/>
              <a:t>Inhoud examenprogramma’s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nl-NL" dirty="0"/>
              <a:t>Overzicht van de lesstof</a:t>
            </a:r>
          </a:p>
          <a:p>
            <a:pPr>
              <a:buFont typeface="Wingdings" pitchFamily="2" charset="2"/>
              <a:buChar char="q"/>
            </a:pPr>
            <a:r>
              <a:rPr lang="nl-NL" dirty="0"/>
              <a:t>Lessen en toetsen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nl-NL" dirty="0"/>
              <a:t>Is (</a:t>
            </a:r>
            <a:r>
              <a:rPr lang="nl-NL" dirty="0" err="1"/>
              <a:t>bedrijfs</a:t>
            </a:r>
            <a:r>
              <a:rPr lang="nl-NL" dirty="0"/>
              <a:t>)economie iets voor jou?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nl-NL" dirty="0"/>
              <a:t>Aansluiting op vervolgopleidingen</a:t>
            </a: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934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8C61DE-8F2E-6447-ACBB-275F41C56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Vervolgopleidingen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B94ED3-DBB8-9446-88F1-5794789EC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Denk aan:</a:t>
            </a:r>
          </a:p>
          <a:p>
            <a:pPr>
              <a:buFont typeface="Wingdings" pitchFamily="2" charset="2"/>
              <a:buChar char="v"/>
            </a:pPr>
            <a:r>
              <a:rPr lang="nl-NL" dirty="0"/>
              <a:t>Economie/bedrijfseconomie/bedrijfskunde</a:t>
            </a:r>
          </a:p>
          <a:p>
            <a:pPr>
              <a:buFont typeface="Wingdings" pitchFamily="2" charset="2"/>
              <a:buChar char="v"/>
            </a:pPr>
            <a:r>
              <a:rPr lang="nl-NL" dirty="0"/>
              <a:t>International Business</a:t>
            </a:r>
          </a:p>
          <a:p>
            <a:pPr>
              <a:buFont typeface="Wingdings" pitchFamily="2" charset="2"/>
              <a:buChar char="v"/>
            </a:pPr>
            <a:r>
              <a:rPr lang="nl-NL" dirty="0"/>
              <a:t>Business Analytics</a:t>
            </a:r>
          </a:p>
          <a:p>
            <a:pPr>
              <a:buFont typeface="Wingdings" pitchFamily="2" charset="2"/>
              <a:buChar char="v"/>
            </a:pPr>
            <a:r>
              <a:rPr lang="nl-NL" dirty="0"/>
              <a:t>Fiscaal recht</a:t>
            </a:r>
          </a:p>
          <a:p>
            <a:pPr>
              <a:buFont typeface="Wingdings" pitchFamily="2" charset="2"/>
              <a:buChar char="v"/>
            </a:pPr>
            <a:r>
              <a:rPr lang="nl-NL" dirty="0"/>
              <a:t>Hoger Hotelschool </a:t>
            </a:r>
          </a:p>
          <a:p>
            <a:pPr>
              <a:buFont typeface="Wingdings" pitchFamily="2" charset="2"/>
              <a:buChar char="v"/>
            </a:pPr>
            <a:r>
              <a:rPr lang="nl-NL" dirty="0"/>
              <a:t>Diverse management opleidingen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5153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B427C62-9EC2-B64C-8ED9-0C1554E0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Vragen?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DB5FD-FAEB-0E4D-91EB-6C9E57746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Vragen kunnen ook altijd gemaild worden naar: 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i.schuuring@niftarlake.nl</a:t>
            </a:r>
            <a:r>
              <a:rPr lang="nl-NL" dirty="0"/>
              <a:t> (bedrijfseconomie) </a:t>
            </a:r>
          </a:p>
          <a:p>
            <a:pPr marL="0" indent="0">
              <a:buNone/>
            </a:pPr>
            <a:r>
              <a:rPr lang="nl-NL" dirty="0">
                <a:hlinkClick r:id="rId3"/>
              </a:rPr>
              <a:t>j.heuvelmans@niftarlake.nl</a:t>
            </a:r>
            <a:r>
              <a:rPr lang="nl-NL" dirty="0"/>
              <a:t> (economie)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1228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92942A-7118-BA4C-BA2F-16FF319B1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Wat is bedrijfseconomie?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4D011E-E27A-AA4D-A7E7-F851CCA86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023963"/>
            <a:ext cx="10058400" cy="384502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Bij BECO kijken we o.a. naar: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Ondernemingen</a:t>
            </a: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die producten/diensten leveren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Hoe functioneren ondernemingen?</a:t>
            </a:r>
            <a:b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Denk aan: rechtsvormen, financiële zaken (o.a. balans, winst/verliesrekeningen), aandelen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Ondernemerschap</a:t>
            </a:r>
            <a:b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Denk aan: opstarten eigen onderneming, marketing, ZZP versus in loondienst</a:t>
            </a:r>
          </a:p>
          <a:p>
            <a:pPr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Het </a:t>
            </a:r>
            <a:r>
              <a:rPr lang="nl-NL" sz="16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individu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rechten en plichten als individu in een organisatie</a:t>
            </a:r>
            <a:b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Denk aan: solliciteren (werkgever versus werknemer), HR-management</a:t>
            </a:r>
          </a:p>
          <a:p>
            <a:pPr lvl="1">
              <a:lnSpc>
                <a:spcPct val="100000"/>
              </a:lnSpc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Allerlei zaken omtrent financiële zelfredzaamheid</a:t>
            </a:r>
            <a:b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Denk aan: lenen, huren, kopen, samenlevingsvormen, erven, schenken, scheiden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5857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59FC21-3859-8D48-A3E6-87B1E8A8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Bedrijfseconomie in de derde kas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CC42B1CD-847A-A94D-B3F5-A83ECD9E8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023963"/>
            <a:ext cx="10058400" cy="384502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hebt kennisgemaakt met: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Starten eigen onderneming (Day For Change project)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Balans en resultatenrekeningen (winst en verlies)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Marketing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endParaRPr lang="nl-NL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l-NL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Verschil </a:t>
            </a:r>
            <a:r>
              <a:rPr lang="nl-NL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beco</a:t>
            </a:r>
            <a:r>
              <a:rPr lang="nl-NL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en economie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Economie kijkt naar samenhang tussen groepen, zoals consumenten, bedrijfsleven, banken, overheid en buitenland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Beco</a:t>
            </a:r>
            <a:r>
              <a:rPr lang="nl-NL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bekijkt het individu in relatie tot de genoemde groepen</a:t>
            </a:r>
          </a:p>
        </p:txBody>
      </p:sp>
    </p:spTree>
    <p:extLst>
      <p:ext uri="{BB962C8B-B14F-4D97-AF65-F5344CB8AC3E}">
        <p14:creationId xmlns:p14="http://schemas.microsoft.com/office/powerpoint/2010/main" val="348094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92BE9-68E4-4042-8E63-E3485D90D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examenprogramma </a:t>
            </a:r>
            <a:r>
              <a:rPr lang="nl-NL" dirty="0" err="1"/>
              <a:t>eco</a:t>
            </a: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E797CE8-8612-A97A-C906-0FA25CE500FB}"/>
              </a:ext>
            </a:extLst>
          </p:cNvPr>
          <p:cNvSpPr txBox="1">
            <a:spLocks/>
          </p:cNvSpPr>
          <p:nvPr/>
        </p:nvSpPr>
        <p:spPr>
          <a:xfrm>
            <a:off x="1270794" y="2098773"/>
            <a:ext cx="10058399" cy="3760891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D96C7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nl-NL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peak Pro" panose="020F0502020204030204"/>
                <a:ea typeface="+mn-ea"/>
                <a:cs typeface="+mn-cs"/>
              </a:rPr>
              <a:t>Economie</a:t>
            </a: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D96C7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peak Pro" panose="020F0502020204030204"/>
                <a:ea typeface="+mn-ea"/>
                <a:cs typeface="+mn-cs"/>
              </a:rPr>
              <a:t>Vaardigheden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D96C7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peak Pro" panose="020F0502020204030204"/>
                <a:ea typeface="+mn-ea"/>
                <a:cs typeface="+mn-cs"/>
              </a:rPr>
              <a:t>Markt				(o.a. vraag &amp; aanbod, marktvormen, overheidsingrijpen) 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D96C7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peak Pro" panose="020F0502020204030204"/>
                <a:ea typeface="+mn-ea"/>
                <a:cs typeface="+mn-cs"/>
              </a:rPr>
              <a:t>Ruilen over de tijd		(o.a. sparen, lenen, pensioenen)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D96C7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peak Pro" panose="020F0502020204030204"/>
                <a:ea typeface="+mn-ea"/>
                <a:cs typeface="+mn-cs"/>
              </a:rPr>
              <a:t>Samenwerken en Onderhandelen	(o.a. speltheorie)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D96C7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peak Pro" panose="020F0502020204030204"/>
                <a:ea typeface="+mn-ea"/>
                <a:cs typeface="+mn-cs"/>
              </a:rPr>
              <a:t>Risico en Informatie		(o.a. verzekeren, beleggen)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D96C7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peak Pro" panose="020F0502020204030204"/>
                <a:ea typeface="+mn-ea"/>
                <a:cs typeface="+mn-cs"/>
              </a:rPr>
              <a:t>Welvaart en Groei		(o.a. BBP, economische kringloop, inkomensverdeling)</a:t>
            </a:r>
          </a:p>
          <a:p>
            <a:pPr marL="91440" marR="0" lvl="0" indent="-9144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rgbClr val="9D96C7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peak Pro" panose="020F0502020204030204"/>
                <a:ea typeface="+mn-ea"/>
                <a:cs typeface="+mn-cs"/>
              </a:rPr>
              <a:t>Goede tijden, slechte tijden	(o.a. conjunctuurcyclus, beleid overheid en centrale bank)</a:t>
            </a:r>
          </a:p>
        </p:txBody>
      </p:sp>
    </p:spTree>
    <p:extLst>
      <p:ext uri="{BB962C8B-B14F-4D97-AF65-F5344CB8AC3E}">
        <p14:creationId xmlns:p14="http://schemas.microsoft.com/office/powerpoint/2010/main" val="332709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92BE9-68E4-4042-8E63-E3485D90D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examenprogramma </a:t>
            </a:r>
            <a:r>
              <a:rPr lang="nl-NL" dirty="0" err="1"/>
              <a:t>beco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F8F4B4-359B-6F42-BC7C-641B88DC9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4686003" cy="37608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600" b="1" dirty="0"/>
              <a:t>Bedrijfseconomie</a:t>
            </a:r>
            <a:endParaRPr lang="nl-NL" b="1" dirty="0"/>
          </a:p>
          <a:p>
            <a:pPr>
              <a:buFont typeface="Wingdings" pitchFamily="2" charset="2"/>
              <a:buChar char="Ø"/>
            </a:pPr>
            <a:r>
              <a:rPr lang="nl-NL" dirty="0"/>
              <a:t>Vaardigheden 				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Van persoon naar onderneming 		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Interne Organisatie en Personeelsbeleid 	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Investeren en financieren 		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Marketing 				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Financieel beleid			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Verslaggeving 				</a:t>
            </a:r>
          </a:p>
        </p:txBody>
      </p:sp>
    </p:spTree>
    <p:extLst>
      <p:ext uri="{BB962C8B-B14F-4D97-AF65-F5344CB8AC3E}">
        <p14:creationId xmlns:p14="http://schemas.microsoft.com/office/powerpoint/2010/main" val="320146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C54CC87-BE8D-8F4B-80D1-31C37203C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Vaardigheden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C07DAC-D610-8A40-90A9-03A20513B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08787"/>
            <a:ext cx="10058400" cy="3193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dirty="0"/>
              <a:t> Hoe ga je om met informatie en bronnen?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communiceer je (in groepsverband)?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doe je goed onderzoek?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maak je goede verslagen?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Wie ben ik? </a:t>
            </a:r>
            <a:r>
              <a:rPr lang="nl-NL" dirty="0">
                <a:sym typeface="Wingdings" pitchFamily="2" charset="2"/>
              </a:rPr>
              <a:t> jezelf (leren) kennen</a:t>
            </a:r>
          </a:p>
          <a:p>
            <a:pPr>
              <a:buFont typeface="Wingdings" pitchFamily="2" charset="2"/>
              <a:buChar char="Ø"/>
            </a:pPr>
            <a:r>
              <a:rPr lang="nl-NL" dirty="0">
                <a:sym typeface="Wingdings" pitchFamily="2" charset="2"/>
              </a:rPr>
              <a:t> Wat wil ik?  nadenken over de toekomst (studie/beroep)</a:t>
            </a:r>
          </a:p>
          <a:p>
            <a:pPr>
              <a:buFont typeface="Wingdings" pitchFamily="2" charset="2"/>
              <a:buChar char="Ø"/>
            </a:pPr>
            <a:endParaRPr lang="nl-NL" dirty="0"/>
          </a:p>
          <a:p>
            <a:pPr>
              <a:buFont typeface="Wingdings" pitchFamily="2" charset="2"/>
              <a:buChar char="Ø"/>
            </a:pPr>
            <a:endParaRPr lang="nl-NL" dirty="0"/>
          </a:p>
          <a:p>
            <a:endParaRPr lang="nl-NL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6517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C54CC87-BE8D-8F4B-80D1-31C37203C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Van persoon naar onderneming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C07DAC-D610-8A40-90A9-03A20513B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700" dirty="0"/>
              <a:t> Hoe richt je een onderneming op?			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700" dirty="0"/>
              <a:t> Hoe ga je met geld om (als individu en als organisatie)?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700" dirty="0"/>
              <a:t> Hoe kun je groeien als onderneming?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nl-NL" sz="1700" dirty="0"/>
              <a:t> Hoe kijk je naar de plek waar je werkt of studeert?</a:t>
            </a: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3960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peak Pro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91A95B-DBA3-4042-A842-3ABB747B3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Interne organisatie en personeelsbeleid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94DEA9-5E50-894D-B7D6-7C0E19D4A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dirty="0"/>
              <a:t> Hoe werkt een organisatie?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Op welke manier wordt er leiding gegeven?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Wat zijn je rechten en plichten als werknemer en werkgever?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 Hoe werkt solliciteren?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CEC61-F44B-43B3-B40F-AE38C5AF1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61477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243341"/>
      </a:dk2>
      <a:lt2>
        <a:srgbClr val="E7E8E2"/>
      </a:lt2>
      <a:accent1>
        <a:srgbClr val="9D96C7"/>
      </a:accent1>
      <a:accent2>
        <a:srgbClr val="7F8FBA"/>
      </a:accent2>
      <a:accent3>
        <a:srgbClr val="82AABC"/>
      </a:accent3>
      <a:accent4>
        <a:srgbClr val="77AFA9"/>
      </a:accent4>
      <a:accent5>
        <a:srgbClr val="83AD97"/>
      </a:accent5>
      <a:accent6>
        <a:srgbClr val="78B07B"/>
      </a:accent6>
      <a:hlink>
        <a:srgbClr val="7F8752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1045</Words>
  <Application>Microsoft Macintosh PowerPoint</Application>
  <PresentationFormat>Breedbeeld</PresentationFormat>
  <Paragraphs>132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6" baseType="lpstr">
      <vt:lpstr>Calibri</vt:lpstr>
      <vt:lpstr>Georgia Pro Cond Light</vt:lpstr>
      <vt:lpstr>Speak Pro</vt:lpstr>
      <vt:lpstr>Wingdings</vt:lpstr>
      <vt:lpstr>RetrospectVTI</vt:lpstr>
      <vt:lpstr>(Bedrijfs)economie</vt:lpstr>
      <vt:lpstr>Voorlichting beco + eco</vt:lpstr>
      <vt:lpstr>Wat is bedrijfseconomie?</vt:lpstr>
      <vt:lpstr>Bedrijfseconomie in de derde kas</vt:lpstr>
      <vt:lpstr>Inhoud examenprogramma eco</vt:lpstr>
      <vt:lpstr>Inhoud examenprogramma beco</vt:lpstr>
      <vt:lpstr>Vaardigheden</vt:lpstr>
      <vt:lpstr>Van persoon naar onderneming</vt:lpstr>
      <vt:lpstr>Interne organisatie en personeelsbeleid</vt:lpstr>
      <vt:lpstr>Investeren en financieren</vt:lpstr>
      <vt:lpstr>Marketing</vt:lpstr>
      <vt:lpstr>Financieel beleid</vt:lpstr>
      <vt:lpstr>Verslaggeving</vt:lpstr>
      <vt:lpstr>Overzicht van de lesstof (voorbeeld beco)</vt:lpstr>
      <vt:lpstr>Overzicht van de lesstof</vt:lpstr>
      <vt:lpstr>Lessen en toetsen</vt:lpstr>
      <vt:lpstr>Lessen en toetsen</vt:lpstr>
      <vt:lpstr>Is eco iets voor jou?</vt:lpstr>
      <vt:lpstr>Is beco iets voor jou?</vt:lpstr>
      <vt:lpstr>Vervolgopleidingen</vt:lpstr>
      <vt:lpstr>Vragen?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Bedrijfseconomie</dc:title>
  <dc:creator>Jelle Heuvelmans</dc:creator>
  <cp:lastModifiedBy>Jelle Heuvelmans</cp:lastModifiedBy>
  <cp:revision>3</cp:revision>
  <dcterms:created xsi:type="dcterms:W3CDTF">2023-01-24T13:03:44Z</dcterms:created>
  <dcterms:modified xsi:type="dcterms:W3CDTF">2023-01-25T13:19:09Z</dcterms:modified>
</cp:coreProperties>
</file>