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</p:sldMasterIdLst>
  <p:sldIdLst>
    <p:sldId id="259" r:id="rId5"/>
    <p:sldId id="260" r:id="rId6"/>
    <p:sldId id="287" r:id="rId7"/>
    <p:sldId id="288" r:id="rId8"/>
    <p:sldId id="299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300" r:id="rId19"/>
    <p:sldId id="29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17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ftarlak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chtergron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660" r="16997" b="1172"/>
          <a:stretch/>
        </p:blipFill>
        <p:spPr>
          <a:xfrm rot="5400000" flipH="1">
            <a:off x="2666998" y="-2667004"/>
            <a:ext cx="6858001" cy="12192003"/>
          </a:xfrm>
          <a:prstGeom prst="rect">
            <a:avLst/>
          </a:prstGeom>
        </p:spPr>
      </p:pic>
      <p:pic>
        <p:nvPicPr>
          <p:cNvPr id="16" name="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53" y="2678478"/>
            <a:ext cx="8721090" cy="20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9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chtergron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660" r="16997" b="1172"/>
          <a:stretch/>
        </p:blipFill>
        <p:spPr>
          <a:xfrm rot="5400000" flipH="1">
            <a:off x="2666998" y="-2667004"/>
            <a:ext cx="6858001" cy="12192003"/>
          </a:xfrm>
          <a:prstGeom prst="rect">
            <a:avLst/>
          </a:prstGeom>
        </p:spPr>
      </p:pic>
      <p:sp>
        <p:nvSpPr>
          <p:cNvPr id="10" name="Wit vlak"/>
          <p:cNvSpPr/>
          <p:nvPr userDrawn="1"/>
        </p:nvSpPr>
        <p:spPr>
          <a:xfrm>
            <a:off x="192946" y="189000"/>
            <a:ext cx="11845255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12" name="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183" y="5656608"/>
            <a:ext cx="3003627" cy="863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122363"/>
            <a:ext cx="10363200" cy="1327410"/>
          </a:xfrm>
        </p:spPr>
        <p:txBody>
          <a:bodyPr anchor="b">
            <a:normAutofit/>
          </a:bodyPr>
          <a:lstStyle>
            <a:lvl1pPr algn="ctr">
              <a:defRPr sz="5000" b="1"/>
            </a:lvl1pPr>
          </a:lstStyle>
          <a:p>
            <a:r>
              <a:rPr lang="nl-NL" dirty="0"/>
              <a:t>Titel van de presentatie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783167"/>
            <a:ext cx="9144000" cy="788968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3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  <a:endParaRPr lang="en-US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3567878"/>
            <a:ext cx="9144000" cy="49730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2416539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600"/>
            </a:lvl2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111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in 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981763" y="1635125"/>
            <a:ext cx="4944000" cy="40020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6"/>
          </p:nvPr>
        </p:nvSpPr>
        <p:spPr>
          <a:xfrm>
            <a:off x="6265361" y="1635125"/>
            <a:ext cx="4944000" cy="40020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0099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foto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6327493" y="1747777"/>
            <a:ext cx="4880507" cy="38898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981763" y="1635125"/>
            <a:ext cx="4944000" cy="40020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35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gro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984000" y="1749600"/>
            <a:ext cx="10202333" cy="3891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1599096" y="5818188"/>
            <a:ext cx="9587237" cy="354012"/>
          </a:xfrm>
        </p:spPr>
        <p:txBody>
          <a:bodyPr>
            <a:noAutofit/>
          </a:bodyPr>
          <a:lstStyle>
            <a:lvl1pPr marL="0" indent="0" algn="r">
              <a:buNone/>
              <a:defRPr sz="2000"/>
            </a:lvl1pPr>
            <a:lvl2pPr marL="457200" indent="0" algn="r">
              <a:buNone/>
              <a:defRPr sz="1800"/>
            </a:lvl2pPr>
            <a:lvl3pPr marL="914400" indent="0" algn="r">
              <a:buNone/>
              <a:defRPr sz="1800"/>
            </a:lvl3pPr>
            <a:lvl4pPr marL="1371600" indent="0" algn="r">
              <a:buNone/>
              <a:defRPr sz="1800"/>
            </a:lvl4pPr>
            <a:lvl5pPr marL="1828800" indent="0" algn="r"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734186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0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971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chtergrond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r="5286"/>
          <a:stretch/>
        </p:blipFill>
        <p:spPr>
          <a:xfrm rot="5400000" flipH="1">
            <a:off x="2677685" y="-2708937"/>
            <a:ext cx="6858127" cy="12276000"/>
          </a:xfrm>
          <a:prstGeom prst="rect">
            <a:avLst/>
          </a:prstGeom>
        </p:spPr>
      </p:pic>
      <p:sp>
        <p:nvSpPr>
          <p:cNvPr id="11" name="Wit vlak"/>
          <p:cNvSpPr/>
          <p:nvPr userDrawn="1"/>
        </p:nvSpPr>
        <p:spPr>
          <a:xfrm>
            <a:off x="194400" y="189000"/>
            <a:ext cx="11845255" cy="64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12" name="Logo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3" y="5826963"/>
            <a:ext cx="812720" cy="75035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1761" y="370000"/>
            <a:ext cx="10227600" cy="1142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763" y="1632537"/>
            <a:ext cx="10227599" cy="400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7660" y="63323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41798-A1E7-4418-A50B-9BAD63C8ACFA}" type="datetimeFigureOut">
              <a:rPr lang="nl-NL" smtClean="0"/>
              <a:t>11-01-2021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68940" y="63365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83364" y="6346659"/>
            <a:ext cx="1625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397F0-0EC2-457D-AED8-B33569D07A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78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2" r:id="rId5"/>
    <p:sldLayoutId id="2147483683" r:id="rId6"/>
    <p:sldLayoutId id="2147483684" r:id="rId7"/>
    <p:sldLayoutId id="2147483685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buSzPct val="110000"/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856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DF2157-AF0D-214E-A929-73E1AC55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B: Bewegen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33D8098-2B2C-0A48-B464-9BF9428386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Domeinen: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Spel</a:t>
            </a:r>
          </a:p>
          <a:p>
            <a:r>
              <a:rPr lang="nl-NL" dirty="0"/>
              <a:t>Turnen</a:t>
            </a:r>
          </a:p>
          <a:p>
            <a:r>
              <a:rPr lang="nl-NL" dirty="0"/>
              <a:t>Bewegen op Muziek</a:t>
            </a:r>
          </a:p>
          <a:p>
            <a:r>
              <a:rPr lang="nl-NL" dirty="0"/>
              <a:t>Atletiek</a:t>
            </a:r>
          </a:p>
          <a:p>
            <a:r>
              <a:rPr lang="nl-NL" dirty="0"/>
              <a:t>Zelfverdediging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252D2F8-9B8B-D04D-B4E6-01658F6F76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5CE747-DBAC-AD40-95AD-C44178D72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0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24"/>
    </mc:Choice>
    <mc:Fallback>
      <p:transition spd="slow" advTm="26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5C924-58AE-0A41-A3A9-BFB363EE9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C: Bewegen en Regelen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B85EC4-C22A-6A4F-B13F-1276AE1388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1762" y="1635125"/>
            <a:ext cx="7247837" cy="4002088"/>
          </a:xfrm>
        </p:spPr>
        <p:txBody>
          <a:bodyPr/>
          <a:lstStyle/>
          <a:p>
            <a:r>
              <a:rPr lang="nl-NL" dirty="0"/>
              <a:t>Lesgeven aan eigen BSM-groep.</a:t>
            </a:r>
          </a:p>
          <a:p>
            <a:endParaRPr lang="nl-NL" dirty="0"/>
          </a:p>
          <a:p>
            <a:r>
              <a:rPr lang="nl-NL" dirty="0"/>
              <a:t>Het organiseren en begeleiden van een sportdag.</a:t>
            </a:r>
          </a:p>
          <a:p>
            <a:endParaRPr lang="nl-NL" dirty="0"/>
          </a:p>
          <a:p>
            <a:r>
              <a:rPr lang="nl-NL" dirty="0"/>
              <a:t>Het organiseren en begeleiden van Olympic Moves.</a:t>
            </a:r>
          </a:p>
          <a:p>
            <a:endParaRPr lang="nl-NL" dirty="0"/>
          </a:p>
          <a:p>
            <a:r>
              <a:rPr lang="nl-NL" dirty="0"/>
              <a:t>Het begeleiden van activiteiten binnen de school.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D250CEA-86A3-9A43-B2E9-340580C59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6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97"/>
    </mc:Choice>
    <mc:Fallback>
      <p:transition spd="slow" advTm="99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BCE754-8E9C-564D-99D0-C00548830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D: Onderzoek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A34216-8E02-2344-A9BB-2F78ABFDE1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1762" y="1635125"/>
            <a:ext cx="8467037" cy="4002088"/>
          </a:xfrm>
        </p:spPr>
        <p:txBody>
          <a:bodyPr/>
          <a:lstStyle/>
          <a:p>
            <a:r>
              <a:rPr lang="nl-NL" dirty="0"/>
              <a:t>Structuur binnen een sportvereniging.</a:t>
            </a:r>
          </a:p>
          <a:p>
            <a:endParaRPr lang="nl-NL" dirty="0"/>
          </a:p>
          <a:p>
            <a:r>
              <a:rPr lang="nl-NL" dirty="0"/>
              <a:t>Het maken van een bewegingsanalyse.</a:t>
            </a:r>
          </a:p>
          <a:p>
            <a:endParaRPr lang="nl-NL" dirty="0"/>
          </a:p>
          <a:p>
            <a:r>
              <a:rPr lang="nl-NL" dirty="0"/>
              <a:t>Het meten van de eigen fitheid en het effect van trainen.</a:t>
            </a:r>
          </a:p>
          <a:p>
            <a:endParaRPr lang="nl-NL" dirty="0"/>
          </a:p>
          <a:p>
            <a:r>
              <a:rPr lang="nl-NL" dirty="0"/>
              <a:t>Het maken van een trainingsschema.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A9B725-2869-E648-8F3F-3CAA5A6F9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1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673"/>
    </mc:Choice>
    <mc:Fallback>
      <p:transition spd="slow" advTm="86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6AF07-072E-D643-8D0D-C229A8BD0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Programma</a:t>
            </a:r>
            <a:endParaRPr lang="nl-NL" sz="22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83338B-7EF5-2E4A-87D2-5A5472C4A3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1761" y="5176838"/>
            <a:ext cx="9724338" cy="460375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Zie ook programma van toetsing en afsluiting op onze site.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AB8502E-8042-3B40-BDED-42D18620B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61" y="1239837"/>
            <a:ext cx="10227600" cy="380129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048A66-D5F0-FA47-A1F6-D322797F4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38"/>
    </mc:Choice>
    <mc:Fallback>
      <p:transition spd="slow" advTm="23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8076B2-7FAE-EA42-BE7D-0278D127D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Beoordeling/cijfers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D10126-CBCA-DF45-9CA4-B3374431E9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Cijfers voor:</a:t>
            </a:r>
          </a:p>
          <a:p>
            <a:r>
              <a:rPr lang="nl-NL" dirty="0"/>
              <a:t>Praktijk </a:t>
            </a:r>
          </a:p>
          <a:p>
            <a:r>
              <a:rPr lang="nl-NL" dirty="0"/>
              <a:t>Verslagen</a:t>
            </a:r>
          </a:p>
          <a:p>
            <a:r>
              <a:rPr lang="nl-NL" dirty="0"/>
              <a:t>Toetsen</a:t>
            </a:r>
          </a:p>
          <a:p>
            <a:r>
              <a:rPr lang="nl-NL" dirty="0"/>
              <a:t>Samenwerken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Beoordeling:</a:t>
            </a:r>
          </a:p>
          <a:p>
            <a:r>
              <a:rPr lang="nl-NL" dirty="0"/>
              <a:t>Individueel</a:t>
            </a:r>
          </a:p>
          <a:p>
            <a:r>
              <a:rPr lang="nl-NL" dirty="0"/>
              <a:t>Groep</a:t>
            </a:r>
          </a:p>
          <a:p>
            <a:r>
              <a:rPr lang="nl-NL" dirty="0"/>
              <a:t>Zelfreflectie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9A57811-76DC-F540-B27A-2CE51B2A7D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EF3A921-6C7B-1349-9E08-FE35E7B2F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60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14"/>
    </mc:Choice>
    <mc:Fallback>
      <p:transition spd="slow" advTm="56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D16B30-9939-9645-BCB6-175C5FE3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Bijkomende kosten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CF3186-9738-0241-9143-75B9F421B8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Havo 4: €50</a:t>
            </a:r>
          </a:p>
          <a:p>
            <a:endParaRPr lang="nl-NL" dirty="0"/>
          </a:p>
          <a:p>
            <a:r>
              <a:rPr lang="nl-NL" dirty="0"/>
              <a:t>Havo 5: €50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BSM trainingspak + shirt</a:t>
            </a:r>
          </a:p>
          <a:p>
            <a:r>
              <a:rPr lang="nl-NL" dirty="0" err="1"/>
              <a:t>Clinics</a:t>
            </a:r>
            <a:endParaRPr lang="nl-NL" dirty="0"/>
          </a:p>
          <a:p>
            <a:r>
              <a:rPr lang="nl-NL" dirty="0"/>
              <a:t>Bezoek sportfaciliteiten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7CE7F02-53FB-954F-8A65-835B9A3848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54F3C9-D012-E248-A93A-F2CC2D70A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70"/>
    </mc:Choice>
    <mc:Fallback>
      <p:transition spd="slow" advTm="62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85D50C-D0E9-FC49-AF1B-1535F862B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AB24AB9-5D45-064F-80FA-321B789F8D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 err="1"/>
              <a:t>ECK@niftarlake.nl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Bedankt voor de interesse!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ABD6AE1-B061-5D4B-8EB2-649136BAE3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26 januari online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Succes met het maken van de profiel- en vakkenkeuze!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78B254-4D5F-9044-9FB4-42D5F772C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3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32"/>
    </mc:Choice>
    <mc:Fallback>
      <p:transition spd="slow" advTm="30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Voorlichting vak BSM</a:t>
            </a: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>
          <a:xfrm>
            <a:off x="1524000" y="3826355"/>
            <a:ext cx="9144000" cy="788968"/>
          </a:xfrm>
        </p:spPr>
        <p:txBody>
          <a:bodyPr/>
          <a:lstStyle/>
          <a:p>
            <a:r>
              <a:rPr lang="nl-NL" i="1" dirty="0"/>
              <a:t>Even voorstellen…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1524000" y="2686183"/>
            <a:ext cx="9144000" cy="903761"/>
          </a:xfrm>
        </p:spPr>
        <p:txBody>
          <a:bodyPr>
            <a:normAutofit/>
          </a:bodyPr>
          <a:lstStyle/>
          <a:p>
            <a:r>
              <a:rPr lang="nl-NL" dirty="0"/>
              <a:t>26-01-2021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EA5BAD-F6E9-6244-BC6E-8291750FE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7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02"/>
    </mc:Choice>
    <mc:Fallback>
      <p:transition spd="slow" advTm="33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36B531-FED0-5D42-B68C-7B31F7DF4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vak BSM op het </a:t>
            </a:r>
            <a:r>
              <a:rPr lang="nl-NL" dirty="0" err="1"/>
              <a:t>Niftarlake</a:t>
            </a:r>
            <a:r>
              <a:rPr lang="nl-NL" dirty="0"/>
              <a:t> College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3B0D42-DEFE-1040-B50A-9EA6705F42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1763" y="1635125"/>
            <a:ext cx="7054654" cy="3361878"/>
          </a:xfrm>
        </p:spPr>
        <p:txBody>
          <a:bodyPr/>
          <a:lstStyle/>
          <a:p>
            <a:r>
              <a:rPr lang="nl-NL" dirty="0"/>
              <a:t>BSM staat voor </a:t>
            </a:r>
            <a:r>
              <a:rPr lang="nl-NL" b="1" dirty="0"/>
              <a:t>B</a:t>
            </a:r>
            <a:r>
              <a:rPr lang="nl-NL" dirty="0"/>
              <a:t>ewegen, </a:t>
            </a:r>
            <a:r>
              <a:rPr lang="nl-NL" b="1" dirty="0"/>
              <a:t>S</a:t>
            </a:r>
            <a:r>
              <a:rPr lang="nl-NL" dirty="0"/>
              <a:t>port en </a:t>
            </a:r>
            <a:r>
              <a:rPr lang="nl-NL" b="1" dirty="0"/>
              <a:t>M</a:t>
            </a:r>
            <a:r>
              <a:rPr lang="nl-NL" dirty="0"/>
              <a:t>aatschappij.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Klas 4 en 5 van de HAVO.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Als examenvak in de vrije ruimte van alle profielen.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581704-8D7B-F249-BB44-F1A4A6045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5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14"/>
    </mc:Choice>
    <mc:Fallback>
      <p:transition spd="slow" advTm="17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81FB4-E9B3-7343-9DBB-AAEFBD3F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BSM?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5B5875-0483-0147-B6AF-824A9996E7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1762" y="1635125"/>
            <a:ext cx="9350958" cy="4002088"/>
          </a:xfrm>
        </p:spPr>
        <p:txBody>
          <a:bodyPr/>
          <a:lstStyle/>
          <a:p>
            <a:r>
              <a:rPr lang="nl-NL" dirty="0"/>
              <a:t>BSM ontwikkelt essentiële vaardigheden.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Samen Leren</a:t>
            </a:r>
          </a:p>
          <a:p>
            <a:r>
              <a:rPr lang="nl-NL" dirty="0"/>
              <a:t>Samen Bewegen</a:t>
            </a:r>
          </a:p>
          <a:p>
            <a:r>
              <a:rPr lang="nl-NL" dirty="0"/>
              <a:t>Samen Werken</a:t>
            </a:r>
          </a:p>
          <a:p>
            <a:r>
              <a:rPr lang="nl-NL" dirty="0"/>
              <a:t>Samen (Be)leven</a:t>
            </a:r>
          </a:p>
          <a:p>
            <a:endParaRPr lang="nl-NL" dirty="0"/>
          </a:p>
          <a:p>
            <a:r>
              <a:rPr lang="nl-NL" dirty="0"/>
              <a:t>Bewegen = ontdekken/begrijpen/grenzen verkennen/wat kan ik/wie ben ik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0B73D05-FD18-1049-AA6C-D8A4F94B9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9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31"/>
    </mc:Choice>
    <mc:Fallback>
      <p:transition spd="slow" advTm="28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06722-9F37-0F4F-AC55-E3A547D0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 wie?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2BC7EBC-7ADC-F841-AFFA-056EF21884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Motivatie is belangrijk.</a:t>
            </a:r>
          </a:p>
          <a:p>
            <a:r>
              <a:rPr lang="nl-NL" dirty="0"/>
              <a:t>Je hoeft geen topsporter te zijn, maar wel geïnteresseerd.</a:t>
            </a:r>
          </a:p>
          <a:p>
            <a:r>
              <a:rPr lang="nl-NL" dirty="0"/>
              <a:t>Open staan voor verbeteren eigen vaardigheid</a:t>
            </a:r>
          </a:p>
          <a:p>
            <a:r>
              <a:rPr lang="nl-NL" dirty="0"/>
              <a:t>Niet alleen praktijk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C126B9A-AAAA-4F40-A531-660907A437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1456B7-77C5-2D47-9813-C87041A4A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20"/>
    </mc:Choice>
    <mc:Fallback>
      <p:transition spd="slow" advTm="65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67D26-0867-484B-AA60-4BC548BF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Kijkend naar een beroep/opleiding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A2CFEF-B7A1-614E-83BE-2F13B980DC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BSM is niet verplicht voor een specifieke vervolgopleiding.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2F6E409-B1E8-4A49-98AB-F9FCD000C4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Vervolgopleiding in de sport/onderwijs</a:t>
            </a:r>
          </a:p>
          <a:p>
            <a:r>
              <a:rPr lang="nl-NL" dirty="0"/>
              <a:t>Leidinggevende/aansturende functie</a:t>
            </a:r>
          </a:p>
          <a:p>
            <a:r>
              <a:rPr lang="nl-NL" dirty="0"/>
              <a:t>Sociale beroepen</a:t>
            </a:r>
          </a:p>
          <a:p>
            <a:r>
              <a:rPr lang="nl-NL" dirty="0"/>
              <a:t>(Sport)fysiotherapie</a:t>
            </a:r>
          </a:p>
          <a:p>
            <a:r>
              <a:rPr lang="nl-NL" dirty="0"/>
              <a:t>Hotelschool</a:t>
            </a:r>
          </a:p>
          <a:p>
            <a:r>
              <a:rPr lang="nl-NL" dirty="0"/>
              <a:t>Werken met mensen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B5928A-A08E-1E49-A43D-D0E7408B5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4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91"/>
    </mc:Choice>
    <mc:Fallback>
      <p:transition spd="slow" advTm="81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73829-E094-B74B-AF0E-D8CAAA675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Studielast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7BAB65-791E-9240-AA67-0BF7A45C51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nl-NL" dirty="0"/>
              <a:t>320 </a:t>
            </a:r>
            <a:r>
              <a:rPr lang="nl-NL" dirty="0" err="1"/>
              <a:t>slu</a:t>
            </a:r>
            <a:endParaRPr lang="nl-NL" dirty="0"/>
          </a:p>
          <a:p>
            <a:endParaRPr lang="nl-NL" dirty="0"/>
          </a:p>
          <a:p>
            <a:r>
              <a:rPr lang="nl-NL" dirty="0"/>
              <a:t>Lestijd bovenop ‘reguliere’ les LO</a:t>
            </a:r>
          </a:p>
          <a:p>
            <a:pPr marL="0" indent="0">
              <a:buNone/>
            </a:pPr>
            <a:r>
              <a:rPr lang="nl-NL" dirty="0"/>
              <a:t>Havo 4: 2 blokuren per week</a:t>
            </a:r>
          </a:p>
          <a:p>
            <a:pPr marL="0" indent="0">
              <a:buNone/>
            </a:pPr>
            <a:r>
              <a:rPr lang="nl-NL" dirty="0"/>
              <a:t>Havo 5: 1 blokuur per week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Verhouding praktijk : theorie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70% : 30%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7C83545-1F53-B44B-ABB9-E75EB9834F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724373-249F-FF4B-8836-48544DFCC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2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03"/>
    </mc:Choice>
    <mc:Fallback>
      <p:transition spd="slow" advTm="63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D2716-273B-FF4F-B152-FF89869A9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Examenprogramma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CD050B-1952-3F42-9B3D-23A91AEB8D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4 hoofdgroepen: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A: Theoretisch deel</a:t>
            </a:r>
          </a:p>
          <a:p>
            <a:pPr marL="0" indent="0">
              <a:buNone/>
            </a:pPr>
            <a:r>
              <a:rPr lang="nl-NL" dirty="0"/>
              <a:t>B: Bewegen</a:t>
            </a:r>
          </a:p>
          <a:p>
            <a:pPr marL="0" indent="0">
              <a:buNone/>
            </a:pPr>
            <a:r>
              <a:rPr lang="nl-NL" dirty="0"/>
              <a:t>C: Bewegen en regelen</a:t>
            </a:r>
          </a:p>
          <a:p>
            <a:pPr marL="0" indent="0">
              <a:buNone/>
            </a:pPr>
            <a:r>
              <a:rPr lang="nl-NL" dirty="0"/>
              <a:t>D: Onderzoek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4FA73DA-8648-A743-B1AD-CCC1347D0B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2BD4F53-A821-A84B-99E7-FF68D690C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56"/>
    </mc:Choice>
    <mc:Fallback>
      <p:transition spd="slow" advTm="23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597AA2-3821-FF4B-A85A-CCB61239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A: Theoretisch deel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221824-5D73-2C4E-B9AE-680AC77727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nl-NL" sz="1800" dirty="0"/>
              <a:t>Bewegen en Regelen</a:t>
            </a:r>
          </a:p>
          <a:p>
            <a:pPr marL="0" indent="0">
              <a:buNone/>
            </a:pPr>
            <a:r>
              <a:rPr lang="nl-NL" sz="1800" dirty="0"/>
              <a:t>(bv. wedstrijdschema’s maken, scheidsrechter zijn, coachen, etc.)</a:t>
            </a:r>
          </a:p>
          <a:p>
            <a:pPr marL="0" indent="0">
              <a:buNone/>
            </a:pPr>
            <a:endParaRPr lang="nl-NL" sz="1800" dirty="0"/>
          </a:p>
          <a:p>
            <a:r>
              <a:rPr lang="nl-NL" sz="1800" dirty="0"/>
              <a:t>Bewegen en Samenleving</a:t>
            </a:r>
          </a:p>
          <a:p>
            <a:pPr marL="0" indent="0">
              <a:buNone/>
            </a:pPr>
            <a:r>
              <a:rPr lang="nl-NL" sz="1800" dirty="0"/>
              <a:t>(bv. geschiedenis van de sport, doping, voeding, etc.)</a:t>
            </a:r>
          </a:p>
          <a:p>
            <a:pPr marL="0" indent="0">
              <a:buNone/>
            </a:pPr>
            <a:endParaRPr lang="nl-NL" sz="1800" dirty="0"/>
          </a:p>
          <a:p>
            <a:r>
              <a:rPr lang="nl-NL" sz="1800" dirty="0"/>
              <a:t>Bewegen en Risico</a:t>
            </a:r>
          </a:p>
          <a:p>
            <a:pPr marL="0" indent="0">
              <a:buNone/>
            </a:pPr>
            <a:r>
              <a:rPr lang="nl-NL" sz="1800" dirty="0"/>
              <a:t>(sportblessures en </a:t>
            </a:r>
            <a:r>
              <a:rPr lang="nl-NL" sz="1800" dirty="0" err="1"/>
              <a:t>ehb</a:t>
            </a:r>
            <a:r>
              <a:rPr lang="nl-NL" sz="1800" dirty="0"/>
              <a:t>(s)o toets)</a:t>
            </a:r>
          </a:p>
          <a:p>
            <a:pPr marL="0" indent="0">
              <a:buNone/>
            </a:pPr>
            <a:endParaRPr lang="nl-NL" sz="1800" dirty="0"/>
          </a:p>
          <a:p>
            <a:r>
              <a:rPr lang="nl-NL" sz="1800" dirty="0"/>
              <a:t>Theorieopdrachten en reflectieverslagen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166003C-F146-244E-B3FA-98D225664E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A7F40C-55D0-CD4D-8B1F-AEEF536EF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4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12"/>
    </mc:Choice>
    <mc:Fallback>
      <p:transition spd="slow" advTm="78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Kantoorthema">
  <a:themeElements>
    <a:clrScheme name="NIftarlake">
      <a:dk1>
        <a:srgbClr val="0A1A5C"/>
      </a:dk1>
      <a:lt1>
        <a:sysClr val="window" lastClr="FFFFFF"/>
      </a:lt1>
      <a:dk2>
        <a:srgbClr val="44546A"/>
      </a:dk2>
      <a:lt2>
        <a:srgbClr val="E7E6E6"/>
      </a:lt2>
      <a:accent1>
        <a:srgbClr val="154A91"/>
      </a:accent1>
      <a:accent2>
        <a:srgbClr val="E26141"/>
      </a:accent2>
      <a:accent3>
        <a:srgbClr val="A5A5A5"/>
      </a:accent3>
      <a:accent4>
        <a:srgbClr val="FFC000"/>
      </a:accent4>
      <a:accent5>
        <a:srgbClr val="154A91"/>
      </a:accent5>
      <a:accent6>
        <a:srgbClr val="009BA1"/>
      </a:accent6>
      <a:hlink>
        <a:srgbClr val="009BA1"/>
      </a:hlink>
      <a:folHlink>
        <a:srgbClr val="009BA1"/>
      </a:folHlink>
    </a:clrScheme>
    <a:fontScheme name="Niftarlak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ftarlake presentatie breedbeeld V2.potx" id="{00D24325-9DD3-425B-919C-572B2D7A258B}" vid="{3FFB9E78-EA0F-4E23-8678-96181A56031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6781533DC33B4F8542B7A137142CDA" ma:contentTypeVersion="11" ma:contentTypeDescription="Een nieuw document maken." ma:contentTypeScope="" ma:versionID="d4e7e96602956119f1fec0f1f82f0984">
  <xsd:schema xmlns:xsd="http://www.w3.org/2001/XMLSchema" xmlns:xs="http://www.w3.org/2001/XMLSchema" xmlns:p="http://schemas.microsoft.com/office/2006/metadata/properties" xmlns:ns1="http://schemas.microsoft.com/sharepoint/v3" xmlns:ns2="a46b2051-1b07-4389-8485-8ceb7ebdd8d8" xmlns:ns3="6c006f8e-1139-47ef-8594-e169c8d2e2b9" targetNamespace="http://schemas.microsoft.com/office/2006/metadata/properties" ma:root="true" ma:fieldsID="ec37f53d7b4f1094e565cedcefe3a069" ns1:_="" ns2:_="" ns3:_="">
    <xsd:import namespace="http://schemas.microsoft.com/sharepoint/v3"/>
    <xsd:import namespace="a46b2051-1b07-4389-8485-8ceb7ebdd8d8"/>
    <xsd:import namespace="6c006f8e-1139-47ef-8594-e169c8d2e2b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3:MediaServiceAuto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b2051-1b07-4389-8485-8ceb7ebdd8d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006f8e-1139-47ef-8594-e169c8d2e2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BBCD6D2-06A7-4284-A947-0A382B9A56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834C30-18E6-41C4-BD8B-0CC5468264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46b2051-1b07-4389-8485-8ceb7ebdd8d8"/>
    <ds:schemaRef ds:uri="6c006f8e-1139-47ef-8594-e169c8d2e2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622CF0-F851-47BD-9D5E-EE0AF3400CE4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6c006f8e-1139-47ef-8594-e169c8d2e2b9"/>
    <ds:schemaRef ds:uri="a46b2051-1b07-4389-8485-8ceb7ebdd8d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2727</TotalTime>
  <Words>392</Words>
  <Application>Microsoft Macintosh PowerPoint</Application>
  <PresentationFormat>Breedbeeld</PresentationFormat>
  <Paragraphs>118</Paragraphs>
  <Slides>16</Slides>
  <Notes>0</Notes>
  <HiddenSlides>0</HiddenSlides>
  <MMClips>15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9" baseType="lpstr">
      <vt:lpstr>Arial</vt:lpstr>
      <vt:lpstr>Trebuchet MS</vt:lpstr>
      <vt:lpstr>1_Kantoorthema</vt:lpstr>
      <vt:lpstr>PowerPoint-presentatie</vt:lpstr>
      <vt:lpstr>Voorlichting vak BSM</vt:lpstr>
      <vt:lpstr>Het vak BSM op het Niftarlake College</vt:lpstr>
      <vt:lpstr>Waarom BSM?</vt:lpstr>
      <vt:lpstr>Voor wie?</vt:lpstr>
      <vt:lpstr>Kijkend naar een beroep/opleiding</vt:lpstr>
      <vt:lpstr>Studielast</vt:lpstr>
      <vt:lpstr>Examenprogramma</vt:lpstr>
      <vt:lpstr>A: Theoretisch deel</vt:lpstr>
      <vt:lpstr>B: Bewegen</vt:lpstr>
      <vt:lpstr>C: Bewegen en Regelen</vt:lpstr>
      <vt:lpstr>D: Onderzoek</vt:lpstr>
      <vt:lpstr>Programma</vt:lpstr>
      <vt:lpstr>Beoordeling/cijfers</vt:lpstr>
      <vt:lpstr>Bijkomende kosten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Lorette Kraaijenbrink</dc:creator>
  <cp:lastModifiedBy>Eck, P. van (ECK)</cp:lastModifiedBy>
  <cp:revision>54</cp:revision>
  <dcterms:created xsi:type="dcterms:W3CDTF">1601-01-01T00:00:00Z</dcterms:created>
  <dcterms:modified xsi:type="dcterms:W3CDTF">2021-01-12T10:18:21Z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0x010100536781533DC33B4F8542B7A137142CDA</vt:lpwstr>
  </property>
</Properties>
</file>